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DDFF"/>
    <a:srgbClr val="CFD5EB"/>
    <a:srgbClr val="6A9955"/>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70"/>
    <p:restoredTop sz="94673"/>
  </p:normalViewPr>
  <p:slideViewPr>
    <p:cSldViewPr snapToGrid="0">
      <p:cViewPr varScale="1">
        <p:scale>
          <a:sx n="129" d="100"/>
          <a:sy n="129" d="100"/>
        </p:scale>
        <p:origin x="3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BEDFAE-4D8A-4953-8BB5-3EE0191F340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80B207B-8CA4-4A7F-9C17-F9496B4B9E4E}">
      <dgm:prSet/>
      <dgm:spPr/>
      <dgm:t>
        <a:bodyPr/>
        <a:lstStyle/>
        <a:p>
          <a:pPr>
            <a:lnSpc>
              <a:spcPct val="100000"/>
            </a:lnSpc>
          </a:pPr>
          <a:r>
            <a:rPr lang="en-IE"/>
            <a:t>When writing client-side JavaScript for websites or applications, you will quickly encounter Application Programming Interfaces (APIs). </a:t>
          </a:r>
          <a:endParaRPr lang="en-US"/>
        </a:p>
      </dgm:t>
    </dgm:pt>
    <dgm:pt modelId="{BB9793CF-6150-41A2-8B0C-C10EBE56C569}" type="parTrans" cxnId="{ED41E1FF-173C-4CA6-A1E3-6356074ADD42}">
      <dgm:prSet/>
      <dgm:spPr/>
      <dgm:t>
        <a:bodyPr/>
        <a:lstStyle/>
        <a:p>
          <a:endParaRPr lang="en-US"/>
        </a:p>
      </dgm:t>
    </dgm:pt>
    <dgm:pt modelId="{57B45BA8-9C86-4F33-820B-48A12C6A6676}" type="sibTrans" cxnId="{ED41E1FF-173C-4CA6-A1E3-6356074ADD42}">
      <dgm:prSet/>
      <dgm:spPr/>
      <dgm:t>
        <a:bodyPr/>
        <a:lstStyle/>
        <a:p>
          <a:endParaRPr lang="en-US"/>
        </a:p>
      </dgm:t>
    </dgm:pt>
    <dgm:pt modelId="{1E5979B6-F1C4-49CA-AA83-7A6F982FA187}">
      <dgm:prSet/>
      <dgm:spPr/>
      <dgm:t>
        <a:bodyPr/>
        <a:lstStyle/>
        <a:p>
          <a:pPr>
            <a:lnSpc>
              <a:spcPct val="100000"/>
            </a:lnSpc>
          </a:pPr>
          <a:r>
            <a:rPr lang="en-IE"/>
            <a:t>APIs are programming features for manipulating different aspects of the browser and operating system the site is running on, or manipulating data from other websites or services. </a:t>
          </a:r>
          <a:endParaRPr lang="en-US"/>
        </a:p>
      </dgm:t>
    </dgm:pt>
    <dgm:pt modelId="{5DDDB38A-C13E-49B8-882E-004F642898DE}" type="parTrans" cxnId="{DC8961F7-555C-41B7-9190-F728E93D7539}">
      <dgm:prSet/>
      <dgm:spPr/>
      <dgm:t>
        <a:bodyPr/>
        <a:lstStyle/>
        <a:p>
          <a:endParaRPr lang="en-US"/>
        </a:p>
      </dgm:t>
    </dgm:pt>
    <dgm:pt modelId="{FCF5615D-71D1-4BDD-A303-8D42D52ACD09}" type="sibTrans" cxnId="{DC8961F7-555C-41B7-9190-F728E93D7539}">
      <dgm:prSet/>
      <dgm:spPr/>
      <dgm:t>
        <a:bodyPr/>
        <a:lstStyle/>
        <a:p>
          <a:endParaRPr lang="en-US"/>
        </a:p>
      </dgm:t>
    </dgm:pt>
    <dgm:pt modelId="{7F8357E8-012B-4743-B5E4-9CE96F40E54D}" type="pres">
      <dgm:prSet presAssocID="{79BEDFAE-4D8A-4953-8BB5-3EE0191F340D}" presName="root" presStyleCnt="0">
        <dgm:presLayoutVars>
          <dgm:dir/>
          <dgm:resizeHandles val="exact"/>
        </dgm:presLayoutVars>
      </dgm:prSet>
      <dgm:spPr/>
    </dgm:pt>
    <dgm:pt modelId="{1494C632-39F0-4F95-92BD-EEC0921AC7AA}" type="pres">
      <dgm:prSet presAssocID="{580B207B-8CA4-4A7F-9C17-F9496B4B9E4E}" presName="compNode" presStyleCnt="0"/>
      <dgm:spPr/>
    </dgm:pt>
    <dgm:pt modelId="{B60FFDD6-750D-4850-A8F7-95E6621F05AC}" type="pres">
      <dgm:prSet presAssocID="{580B207B-8CA4-4A7F-9C17-F9496B4B9E4E}" presName="bgRect" presStyleLbl="bgShp" presStyleIdx="0" presStyleCnt="2"/>
      <dgm:spPr/>
    </dgm:pt>
    <dgm:pt modelId="{9D316D1D-7069-4C13-96F1-EBD5296CB82F}" type="pres">
      <dgm:prSet presAssocID="{580B207B-8CA4-4A7F-9C17-F9496B4B9E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2A2ED61E-367F-4D34-9FA2-068E5BDFE24B}" type="pres">
      <dgm:prSet presAssocID="{580B207B-8CA4-4A7F-9C17-F9496B4B9E4E}" presName="spaceRect" presStyleCnt="0"/>
      <dgm:spPr/>
    </dgm:pt>
    <dgm:pt modelId="{962D5C79-77A0-43A1-A685-5597C2CE6264}" type="pres">
      <dgm:prSet presAssocID="{580B207B-8CA4-4A7F-9C17-F9496B4B9E4E}" presName="parTx" presStyleLbl="revTx" presStyleIdx="0" presStyleCnt="2">
        <dgm:presLayoutVars>
          <dgm:chMax val="0"/>
          <dgm:chPref val="0"/>
        </dgm:presLayoutVars>
      </dgm:prSet>
      <dgm:spPr/>
    </dgm:pt>
    <dgm:pt modelId="{AD439ACC-5AD9-4EF8-BD93-52295E5E48D3}" type="pres">
      <dgm:prSet presAssocID="{57B45BA8-9C86-4F33-820B-48A12C6A6676}" presName="sibTrans" presStyleCnt="0"/>
      <dgm:spPr/>
    </dgm:pt>
    <dgm:pt modelId="{5BE566CD-E23B-4A60-96DC-BB06383A5662}" type="pres">
      <dgm:prSet presAssocID="{1E5979B6-F1C4-49CA-AA83-7A6F982FA187}" presName="compNode" presStyleCnt="0"/>
      <dgm:spPr/>
    </dgm:pt>
    <dgm:pt modelId="{103FDF88-D286-4789-B155-B4F77E63B215}" type="pres">
      <dgm:prSet presAssocID="{1E5979B6-F1C4-49CA-AA83-7A6F982FA187}" presName="bgRect" presStyleLbl="bgShp" presStyleIdx="1" presStyleCnt="2"/>
      <dgm:spPr/>
    </dgm:pt>
    <dgm:pt modelId="{4D0D578E-50F2-4FB5-A620-B032995569AC}" type="pres">
      <dgm:prSet presAssocID="{1E5979B6-F1C4-49CA-AA83-7A6F982FA18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CF81C613-FF71-4531-BC2B-84AF7770EEBB}" type="pres">
      <dgm:prSet presAssocID="{1E5979B6-F1C4-49CA-AA83-7A6F982FA187}" presName="spaceRect" presStyleCnt="0"/>
      <dgm:spPr/>
    </dgm:pt>
    <dgm:pt modelId="{82E5296D-4571-433D-9E50-3E8A10CC8CE7}" type="pres">
      <dgm:prSet presAssocID="{1E5979B6-F1C4-49CA-AA83-7A6F982FA187}" presName="parTx" presStyleLbl="revTx" presStyleIdx="1" presStyleCnt="2">
        <dgm:presLayoutVars>
          <dgm:chMax val="0"/>
          <dgm:chPref val="0"/>
        </dgm:presLayoutVars>
      </dgm:prSet>
      <dgm:spPr/>
    </dgm:pt>
  </dgm:ptLst>
  <dgm:cxnLst>
    <dgm:cxn modelId="{2E773B35-CDB3-4C72-9BC7-5E31929C2DFF}" type="presOf" srcId="{79BEDFAE-4D8A-4953-8BB5-3EE0191F340D}" destId="{7F8357E8-012B-4743-B5E4-9CE96F40E54D}" srcOrd="0" destOrd="0" presId="urn:microsoft.com/office/officeart/2018/2/layout/IconVerticalSolidList"/>
    <dgm:cxn modelId="{B5F92161-CAB6-4498-83E3-EAD97A533D4B}" type="presOf" srcId="{580B207B-8CA4-4A7F-9C17-F9496B4B9E4E}" destId="{962D5C79-77A0-43A1-A685-5597C2CE6264}" srcOrd="0" destOrd="0" presId="urn:microsoft.com/office/officeart/2018/2/layout/IconVerticalSolidList"/>
    <dgm:cxn modelId="{00FD2EB6-D175-4509-9DAD-CC46BA53E5EA}" type="presOf" srcId="{1E5979B6-F1C4-49CA-AA83-7A6F982FA187}" destId="{82E5296D-4571-433D-9E50-3E8A10CC8CE7}" srcOrd="0" destOrd="0" presId="urn:microsoft.com/office/officeart/2018/2/layout/IconVerticalSolidList"/>
    <dgm:cxn modelId="{DC8961F7-555C-41B7-9190-F728E93D7539}" srcId="{79BEDFAE-4D8A-4953-8BB5-3EE0191F340D}" destId="{1E5979B6-F1C4-49CA-AA83-7A6F982FA187}" srcOrd="1" destOrd="0" parTransId="{5DDDB38A-C13E-49B8-882E-004F642898DE}" sibTransId="{FCF5615D-71D1-4BDD-A303-8D42D52ACD09}"/>
    <dgm:cxn modelId="{ED41E1FF-173C-4CA6-A1E3-6356074ADD42}" srcId="{79BEDFAE-4D8A-4953-8BB5-3EE0191F340D}" destId="{580B207B-8CA4-4A7F-9C17-F9496B4B9E4E}" srcOrd="0" destOrd="0" parTransId="{BB9793CF-6150-41A2-8B0C-C10EBE56C569}" sibTransId="{57B45BA8-9C86-4F33-820B-48A12C6A6676}"/>
    <dgm:cxn modelId="{AF12D4DC-48FC-4F35-A798-2D8B9D99D736}" type="presParOf" srcId="{7F8357E8-012B-4743-B5E4-9CE96F40E54D}" destId="{1494C632-39F0-4F95-92BD-EEC0921AC7AA}" srcOrd="0" destOrd="0" presId="urn:microsoft.com/office/officeart/2018/2/layout/IconVerticalSolidList"/>
    <dgm:cxn modelId="{FEBB2DD8-C09F-4991-AE75-6E4BA9302E92}" type="presParOf" srcId="{1494C632-39F0-4F95-92BD-EEC0921AC7AA}" destId="{B60FFDD6-750D-4850-A8F7-95E6621F05AC}" srcOrd="0" destOrd="0" presId="urn:microsoft.com/office/officeart/2018/2/layout/IconVerticalSolidList"/>
    <dgm:cxn modelId="{18D9ABEA-E70D-4BCB-9B9F-5FBEF3BE873F}" type="presParOf" srcId="{1494C632-39F0-4F95-92BD-EEC0921AC7AA}" destId="{9D316D1D-7069-4C13-96F1-EBD5296CB82F}" srcOrd="1" destOrd="0" presId="urn:microsoft.com/office/officeart/2018/2/layout/IconVerticalSolidList"/>
    <dgm:cxn modelId="{5DC7F312-FCD8-40F6-928D-E00DC2D127D9}" type="presParOf" srcId="{1494C632-39F0-4F95-92BD-EEC0921AC7AA}" destId="{2A2ED61E-367F-4D34-9FA2-068E5BDFE24B}" srcOrd="2" destOrd="0" presId="urn:microsoft.com/office/officeart/2018/2/layout/IconVerticalSolidList"/>
    <dgm:cxn modelId="{B7C15C13-4B16-4735-B861-E3CE55071D9E}" type="presParOf" srcId="{1494C632-39F0-4F95-92BD-EEC0921AC7AA}" destId="{962D5C79-77A0-43A1-A685-5597C2CE6264}" srcOrd="3" destOrd="0" presId="urn:microsoft.com/office/officeart/2018/2/layout/IconVerticalSolidList"/>
    <dgm:cxn modelId="{B967628D-FD33-451C-8C67-F03222B430DE}" type="presParOf" srcId="{7F8357E8-012B-4743-B5E4-9CE96F40E54D}" destId="{AD439ACC-5AD9-4EF8-BD93-52295E5E48D3}" srcOrd="1" destOrd="0" presId="urn:microsoft.com/office/officeart/2018/2/layout/IconVerticalSolidList"/>
    <dgm:cxn modelId="{CCE84FA6-54B2-4B28-8351-42E2F4A9FDD7}" type="presParOf" srcId="{7F8357E8-012B-4743-B5E4-9CE96F40E54D}" destId="{5BE566CD-E23B-4A60-96DC-BB06383A5662}" srcOrd="2" destOrd="0" presId="urn:microsoft.com/office/officeart/2018/2/layout/IconVerticalSolidList"/>
    <dgm:cxn modelId="{6612946F-6D92-4F75-9C23-C8E75CA0DC67}" type="presParOf" srcId="{5BE566CD-E23B-4A60-96DC-BB06383A5662}" destId="{103FDF88-D286-4789-B155-B4F77E63B215}" srcOrd="0" destOrd="0" presId="urn:microsoft.com/office/officeart/2018/2/layout/IconVerticalSolidList"/>
    <dgm:cxn modelId="{147E9FC9-C82F-462C-A936-76D0E3BE29E2}" type="presParOf" srcId="{5BE566CD-E23B-4A60-96DC-BB06383A5662}" destId="{4D0D578E-50F2-4FB5-A620-B032995569AC}" srcOrd="1" destOrd="0" presId="urn:microsoft.com/office/officeart/2018/2/layout/IconVerticalSolidList"/>
    <dgm:cxn modelId="{940E41E5-A140-46D7-A68F-3949BF3E2D4E}" type="presParOf" srcId="{5BE566CD-E23B-4A60-96DC-BB06383A5662}" destId="{CF81C613-FF71-4531-BC2B-84AF7770EEBB}" srcOrd="2" destOrd="0" presId="urn:microsoft.com/office/officeart/2018/2/layout/IconVerticalSolidList"/>
    <dgm:cxn modelId="{85D5C801-9CC8-45B1-A77C-F6AEF8C8D551}" type="presParOf" srcId="{5BE566CD-E23B-4A60-96DC-BB06383A5662}" destId="{82E5296D-4571-433D-9E50-3E8A10CC8C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0FFDD6-750D-4850-A8F7-95E6621F05AC}">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316D1D-7069-4C13-96F1-EBD5296CB82F}">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2D5C79-77A0-43A1-A685-5597C2CE6264}">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IE" sz="2200" kern="1200"/>
            <a:t>When writing client-side JavaScript for websites or applications, you will quickly encounter Application Programming Interfaces (APIs). </a:t>
          </a:r>
          <a:endParaRPr lang="en-US" sz="2200" kern="1200"/>
        </a:p>
      </dsp:txBody>
      <dsp:txXfrm>
        <a:off x="1507738" y="707092"/>
        <a:ext cx="9007861" cy="1305401"/>
      </dsp:txXfrm>
    </dsp:sp>
    <dsp:sp modelId="{103FDF88-D286-4789-B155-B4F77E63B215}">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0D578E-50F2-4FB5-A620-B032995569AC}">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5296D-4571-433D-9E50-3E8A10CC8CE7}">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IE" sz="2200" kern="1200"/>
            <a:t>APIs are programming features for manipulating different aspects of the browser and operating system the site is running on, or manipulating data from other websites or services. </a:t>
          </a:r>
          <a:endParaRPr lang="en-US" sz="2200" kern="1200"/>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F0564-AA47-EE43-93F7-1A6BE157EAAA}" type="datetimeFigureOut">
              <a:rPr lang="en-IE" smtClean="0"/>
              <a:t>23/02/2024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ED0652-908F-6548-A360-7ADE25B4C3A6}" type="slidenum">
              <a:rPr lang="en-IE" smtClean="0"/>
              <a:t>‹#›</a:t>
            </a:fld>
            <a:endParaRPr lang="en-IE"/>
          </a:p>
        </p:txBody>
      </p:sp>
    </p:spTree>
    <p:extLst>
      <p:ext uri="{BB962C8B-B14F-4D97-AF65-F5344CB8AC3E}">
        <p14:creationId xmlns:p14="http://schemas.microsoft.com/office/powerpoint/2010/main" val="144059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1ED0652-908F-6548-A360-7ADE25B4C3A6}" type="slidenum">
              <a:rPr lang="en-IE" smtClean="0"/>
              <a:t>18</a:t>
            </a:fld>
            <a:endParaRPr lang="en-IE"/>
          </a:p>
        </p:txBody>
      </p:sp>
    </p:spTree>
    <p:extLst>
      <p:ext uri="{BB962C8B-B14F-4D97-AF65-F5344CB8AC3E}">
        <p14:creationId xmlns:p14="http://schemas.microsoft.com/office/powerpoint/2010/main" val="662610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9590-0BAE-2C5C-DE1E-A6C7B6F29F4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E"/>
          </a:p>
        </p:txBody>
      </p:sp>
      <p:sp>
        <p:nvSpPr>
          <p:cNvPr id="3" name="Subtitle 2">
            <a:extLst>
              <a:ext uri="{FF2B5EF4-FFF2-40B4-BE49-F238E27FC236}">
                <a16:creationId xmlns:a16="http://schemas.microsoft.com/office/drawing/2014/main" id="{5ED5DF7B-2E17-A36C-064D-89F3657E43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E"/>
          </a:p>
        </p:txBody>
      </p:sp>
      <p:sp>
        <p:nvSpPr>
          <p:cNvPr id="4" name="Date Placeholder 3">
            <a:extLst>
              <a:ext uri="{FF2B5EF4-FFF2-40B4-BE49-F238E27FC236}">
                <a16:creationId xmlns:a16="http://schemas.microsoft.com/office/drawing/2014/main" id="{61950834-BBC6-F4EE-BC71-AA9AB2437554}"/>
              </a:ext>
            </a:extLst>
          </p:cNvPr>
          <p:cNvSpPr>
            <a:spLocks noGrp="1"/>
          </p:cNvSpPr>
          <p:nvPr>
            <p:ph type="dt" sz="half" idx="10"/>
          </p:nvPr>
        </p:nvSpPr>
        <p:spPr/>
        <p:txBody>
          <a:bodyPr/>
          <a:lstStyle/>
          <a:p>
            <a:fld id="{E36E1218-58B3-F34B-A7AC-D11027E7F11F}" type="datetimeFigureOut">
              <a:rPr lang="en-IE" smtClean="0"/>
              <a:t>23/02/2024</a:t>
            </a:fld>
            <a:endParaRPr lang="en-IE"/>
          </a:p>
        </p:txBody>
      </p:sp>
      <p:sp>
        <p:nvSpPr>
          <p:cNvPr id="5" name="Footer Placeholder 4">
            <a:extLst>
              <a:ext uri="{FF2B5EF4-FFF2-40B4-BE49-F238E27FC236}">
                <a16:creationId xmlns:a16="http://schemas.microsoft.com/office/drawing/2014/main" id="{7414980F-A466-C29E-1B01-1DA964CAFC7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CC7FA51-09BA-DC9C-F12A-526CCE3B9188}"/>
              </a:ext>
            </a:extLst>
          </p:cNvPr>
          <p:cNvSpPr>
            <a:spLocks noGrp="1"/>
          </p:cNvSpPr>
          <p:nvPr>
            <p:ph type="sldNum" sz="quarter" idx="12"/>
          </p:nvPr>
        </p:nvSpPr>
        <p:spPr/>
        <p:txBody>
          <a:bodyPr/>
          <a:lstStyle/>
          <a:p>
            <a:fld id="{2CA5C5DC-09A2-414E-A431-142B667A28FF}" type="slidenum">
              <a:rPr lang="en-IE" smtClean="0"/>
              <a:t>‹#›</a:t>
            </a:fld>
            <a:endParaRPr lang="en-IE"/>
          </a:p>
        </p:txBody>
      </p:sp>
    </p:spTree>
    <p:extLst>
      <p:ext uri="{BB962C8B-B14F-4D97-AF65-F5344CB8AC3E}">
        <p14:creationId xmlns:p14="http://schemas.microsoft.com/office/powerpoint/2010/main" val="474033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A7856-671B-8D32-BF64-02D79609C0F4}"/>
              </a:ext>
            </a:extLst>
          </p:cNvPr>
          <p:cNvSpPr>
            <a:spLocks noGrp="1"/>
          </p:cNvSpPr>
          <p:nvPr>
            <p:ph type="title"/>
          </p:nvPr>
        </p:nvSpPr>
        <p:spPr/>
        <p:txBody>
          <a:bodyPr/>
          <a:lstStyle/>
          <a:p>
            <a:r>
              <a:rPr lang="en-GB"/>
              <a:t>Click to edit Master title style</a:t>
            </a:r>
            <a:endParaRPr lang="en-IE"/>
          </a:p>
        </p:txBody>
      </p:sp>
      <p:sp>
        <p:nvSpPr>
          <p:cNvPr id="3" name="Vertical Text Placeholder 2">
            <a:extLst>
              <a:ext uri="{FF2B5EF4-FFF2-40B4-BE49-F238E27FC236}">
                <a16:creationId xmlns:a16="http://schemas.microsoft.com/office/drawing/2014/main" id="{8D3D3568-27B0-2F38-8222-5750060E72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Date Placeholder 3">
            <a:extLst>
              <a:ext uri="{FF2B5EF4-FFF2-40B4-BE49-F238E27FC236}">
                <a16:creationId xmlns:a16="http://schemas.microsoft.com/office/drawing/2014/main" id="{C475B372-7421-A8D8-AE1C-7D43C5474ED7}"/>
              </a:ext>
            </a:extLst>
          </p:cNvPr>
          <p:cNvSpPr>
            <a:spLocks noGrp="1"/>
          </p:cNvSpPr>
          <p:nvPr>
            <p:ph type="dt" sz="half" idx="10"/>
          </p:nvPr>
        </p:nvSpPr>
        <p:spPr/>
        <p:txBody>
          <a:bodyPr/>
          <a:lstStyle/>
          <a:p>
            <a:fld id="{E36E1218-58B3-F34B-A7AC-D11027E7F11F}" type="datetimeFigureOut">
              <a:rPr lang="en-IE" smtClean="0"/>
              <a:t>23/02/2024</a:t>
            </a:fld>
            <a:endParaRPr lang="en-IE"/>
          </a:p>
        </p:txBody>
      </p:sp>
      <p:sp>
        <p:nvSpPr>
          <p:cNvPr id="5" name="Footer Placeholder 4">
            <a:extLst>
              <a:ext uri="{FF2B5EF4-FFF2-40B4-BE49-F238E27FC236}">
                <a16:creationId xmlns:a16="http://schemas.microsoft.com/office/drawing/2014/main" id="{E00B287A-91CB-D5B7-CEB0-34159497A3F9}"/>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EA40499-9B2E-42F8-8A63-4C5BE2C70AAF}"/>
              </a:ext>
            </a:extLst>
          </p:cNvPr>
          <p:cNvSpPr>
            <a:spLocks noGrp="1"/>
          </p:cNvSpPr>
          <p:nvPr>
            <p:ph type="sldNum" sz="quarter" idx="12"/>
          </p:nvPr>
        </p:nvSpPr>
        <p:spPr/>
        <p:txBody>
          <a:bodyPr/>
          <a:lstStyle/>
          <a:p>
            <a:fld id="{2CA5C5DC-09A2-414E-A431-142B667A28FF}" type="slidenum">
              <a:rPr lang="en-IE" smtClean="0"/>
              <a:t>‹#›</a:t>
            </a:fld>
            <a:endParaRPr lang="en-IE"/>
          </a:p>
        </p:txBody>
      </p:sp>
    </p:spTree>
    <p:extLst>
      <p:ext uri="{BB962C8B-B14F-4D97-AF65-F5344CB8AC3E}">
        <p14:creationId xmlns:p14="http://schemas.microsoft.com/office/powerpoint/2010/main" val="250209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68CA24-1A90-E00B-AB00-E1C023F8140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E"/>
          </a:p>
        </p:txBody>
      </p:sp>
      <p:sp>
        <p:nvSpPr>
          <p:cNvPr id="3" name="Vertical Text Placeholder 2">
            <a:extLst>
              <a:ext uri="{FF2B5EF4-FFF2-40B4-BE49-F238E27FC236}">
                <a16:creationId xmlns:a16="http://schemas.microsoft.com/office/drawing/2014/main" id="{9698DBC0-6351-71AB-0052-4BA3B93FC1D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Date Placeholder 3">
            <a:extLst>
              <a:ext uri="{FF2B5EF4-FFF2-40B4-BE49-F238E27FC236}">
                <a16:creationId xmlns:a16="http://schemas.microsoft.com/office/drawing/2014/main" id="{448F3F33-599D-5ED0-BA2D-6F4EFA9767A5}"/>
              </a:ext>
            </a:extLst>
          </p:cNvPr>
          <p:cNvSpPr>
            <a:spLocks noGrp="1"/>
          </p:cNvSpPr>
          <p:nvPr>
            <p:ph type="dt" sz="half" idx="10"/>
          </p:nvPr>
        </p:nvSpPr>
        <p:spPr/>
        <p:txBody>
          <a:bodyPr/>
          <a:lstStyle/>
          <a:p>
            <a:fld id="{E36E1218-58B3-F34B-A7AC-D11027E7F11F}" type="datetimeFigureOut">
              <a:rPr lang="en-IE" smtClean="0"/>
              <a:t>23/02/2024</a:t>
            </a:fld>
            <a:endParaRPr lang="en-IE"/>
          </a:p>
        </p:txBody>
      </p:sp>
      <p:sp>
        <p:nvSpPr>
          <p:cNvPr id="5" name="Footer Placeholder 4">
            <a:extLst>
              <a:ext uri="{FF2B5EF4-FFF2-40B4-BE49-F238E27FC236}">
                <a16:creationId xmlns:a16="http://schemas.microsoft.com/office/drawing/2014/main" id="{6BCDCF5E-9443-A401-9CED-D7AD9A5639B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F6A0511-3960-D17F-FBC4-ADF3EC5FD053}"/>
              </a:ext>
            </a:extLst>
          </p:cNvPr>
          <p:cNvSpPr>
            <a:spLocks noGrp="1"/>
          </p:cNvSpPr>
          <p:nvPr>
            <p:ph type="sldNum" sz="quarter" idx="12"/>
          </p:nvPr>
        </p:nvSpPr>
        <p:spPr/>
        <p:txBody>
          <a:bodyPr/>
          <a:lstStyle/>
          <a:p>
            <a:fld id="{2CA5C5DC-09A2-414E-A431-142B667A28FF}" type="slidenum">
              <a:rPr lang="en-IE" smtClean="0"/>
              <a:t>‹#›</a:t>
            </a:fld>
            <a:endParaRPr lang="en-IE"/>
          </a:p>
        </p:txBody>
      </p:sp>
    </p:spTree>
    <p:extLst>
      <p:ext uri="{BB962C8B-B14F-4D97-AF65-F5344CB8AC3E}">
        <p14:creationId xmlns:p14="http://schemas.microsoft.com/office/powerpoint/2010/main" val="2369338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C93F-B3D2-C223-E89F-6796AB80C94B}"/>
              </a:ext>
            </a:extLst>
          </p:cNvPr>
          <p:cNvSpPr>
            <a:spLocks noGrp="1"/>
          </p:cNvSpPr>
          <p:nvPr>
            <p:ph type="title"/>
          </p:nvPr>
        </p:nvSpPr>
        <p:spPr/>
        <p:txBody>
          <a:bodyPr/>
          <a:lstStyle/>
          <a:p>
            <a:r>
              <a:rPr lang="en-GB"/>
              <a:t>Click to edit Master title style</a:t>
            </a:r>
            <a:endParaRPr lang="en-IE"/>
          </a:p>
        </p:txBody>
      </p:sp>
      <p:sp>
        <p:nvSpPr>
          <p:cNvPr id="3" name="Content Placeholder 2">
            <a:extLst>
              <a:ext uri="{FF2B5EF4-FFF2-40B4-BE49-F238E27FC236}">
                <a16:creationId xmlns:a16="http://schemas.microsoft.com/office/drawing/2014/main" id="{C022F543-E37E-3D87-CF30-1C086CF7DF8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Date Placeholder 3">
            <a:extLst>
              <a:ext uri="{FF2B5EF4-FFF2-40B4-BE49-F238E27FC236}">
                <a16:creationId xmlns:a16="http://schemas.microsoft.com/office/drawing/2014/main" id="{6805F361-5D43-E4B9-E561-21B2DCDC3EFA}"/>
              </a:ext>
            </a:extLst>
          </p:cNvPr>
          <p:cNvSpPr>
            <a:spLocks noGrp="1"/>
          </p:cNvSpPr>
          <p:nvPr>
            <p:ph type="dt" sz="half" idx="10"/>
          </p:nvPr>
        </p:nvSpPr>
        <p:spPr/>
        <p:txBody>
          <a:bodyPr/>
          <a:lstStyle/>
          <a:p>
            <a:fld id="{E36E1218-58B3-F34B-A7AC-D11027E7F11F}" type="datetimeFigureOut">
              <a:rPr lang="en-IE" smtClean="0"/>
              <a:t>23/02/2024</a:t>
            </a:fld>
            <a:endParaRPr lang="en-IE"/>
          </a:p>
        </p:txBody>
      </p:sp>
      <p:sp>
        <p:nvSpPr>
          <p:cNvPr id="5" name="Footer Placeholder 4">
            <a:extLst>
              <a:ext uri="{FF2B5EF4-FFF2-40B4-BE49-F238E27FC236}">
                <a16:creationId xmlns:a16="http://schemas.microsoft.com/office/drawing/2014/main" id="{9E92A4BD-B00F-5107-605D-FA622049B39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F1151D1-CCD8-507D-BA82-BDA6BBC0FAAE}"/>
              </a:ext>
            </a:extLst>
          </p:cNvPr>
          <p:cNvSpPr>
            <a:spLocks noGrp="1"/>
          </p:cNvSpPr>
          <p:nvPr>
            <p:ph type="sldNum" sz="quarter" idx="12"/>
          </p:nvPr>
        </p:nvSpPr>
        <p:spPr/>
        <p:txBody>
          <a:bodyPr/>
          <a:lstStyle/>
          <a:p>
            <a:fld id="{2CA5C5DC-09A2-414E-A431-142B667A28FF}" type="slidenum">
              <a:rPr lang="en-IE" smtClean="0"/>
              <a:t>‹#›</a:t>
            </a:fld>
            <a:endParaRPr lang="en-IE"/>
          </a:p>
        </p:txBody>
      </p:sp>
    </p:spTree>
    <p:extLst>
      <p:ext uri="{BB962C8B-B14F-4D97-AF65-F5344CB8AC3E}">
        <p14:creationId xmlns:p14="http://schemas.microsoft.com/office/powerpoint/2010/main" val="3215688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F103-0107-79C5-E820-EA16BF2A165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E"/>
          </a:p>
        </p:txBody>
      </p:sp>
      <p:sp>
        <p:nvSpPr>
          <p:cNvPr id="3" name="Text Placeholder 2">
            <a:extLst>
              <a:ext uri="{FF2B5EF4-FFF2-40B4-BE49-F238E27FC236}">
                <a16:creationId xmlns:a16="http://schemas.microsoft.com/office/drawing/2014/main" id="{241C52BE-3613-39B7-60E0-7CBAA4F09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05FE9BD-6819-9AB5-E174-E68362A8E4D4}"/>
              </a:ext>
            </a:extLst>
          </p:cNvPr>
          <p:cNvSpPr>
            <a:spLocks noGrp="1"/>
          </p:cNvSpPr>
          <p:nvPr>
            <p:ph type="dt" sz="half" idx="10"/>
          </p:nvPr>
        </p:nvSpPr>
        <p:spPr/>
        <p:txBody>
          <a:bodyPr/>
          <a:lstStyle/>
          <a:p>
            <a:fld id="{E36E1218-58B3-F34B-A7AC-D11027E7F11F}" type="datetimeFigureOut">
              <a:rPr lang="en-IE" smtClean="0"/>
              <a:t>23/02/2024</a:t>
            </a:fld>
            <a:endParaRPr lang="en-IE"/>
          </a:p>
        </p:txBody>
      </p:sp>
      <p:sp>
        <p:nvSpPr>
          <p:cNvPr id="5" name="Footer Placeholder 4">
            <a:extLst>
              <a:ext uri="{FF2B5EF4-FFF2-40B4-BE49-F238E27FC236}">
                <a16:creationId xmlns:a16="http://schemas.microsoft.com/office/drawing/2014/main" id="{4AE0AF05-AAF5-1400-98B2-5B4947C8F659}"/>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7BF5141C-94DC-F7FD-9225-37A5C238F371}"/>
              </a:ext>
            </a:extLst>
          </p:cNvPr>
          <p:cNvSpPr>
            <a:spLocks noGrp="1"/>
          </p:cNvSpPr>
          <p:nvPr>
            <p:ph type="sldNum" sz="quarter" idx="12"/>
          </p:nvPr>
        </p:nvSpPr>
        <p:spPr/>
        <p:txBody>
          <a:bodyPr/>
          <a:lstStyle/>
          <a:p>
            <a:fld id="{2CA5C5DC-09A2-414E-A431-142B667A28FF}" type="slidenum">
              <a:rPr lang="en-IE" smtClean="0"/>
              <a:t>‹#›</a:t>
            </a:fld>
            <a:endParaRPr lang="en-IE"/>
          </a:p>
        </p:txBody>
      </p:sp>
    </p:spTree>
    <p:extLst>
      <p:ext uri="{BB962C8B-B14F-4D97-AF65-F5344CB8AC3E}">
        <p14:creationId xmlns:p14="http://schemas.microsoft.com/office/powerpoint/2010/main" val="826947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9A76-0748-8D14-2315-DFD3C2E043FC}"/>
              </a:ext>
            </a:extLst>
          </p:cNvPr>
          <p:cNvSpPr>
            <a:spLocks noGrp="1"/>
          </p:cNvSpPr>
          <p:nvPr>
            <p:ph type="title"/>
          </p:nvPr>
        </p:nvSpPr>
        <p:spPr/>
        <p:txBody>
          <a:bodyPr/>
          <a:lstStyle/>
          <a:p>
            <a:r>
              <a:rPr lang="en-GB"/>
              <a:t>Click to edit Master title style</a:t>
            </a:r>
            <a:endParaRPr lang="en-IE"/>
          </a:p>
        </p:txBody>
      </p:sp>
      <p:sp>
        <p:nvSpPr>
          <p:cNvPr id="3" name="Content Placeholder 2">
            <a:extLst>
              <a:ext uri="{FF2B5EF4-FFF2-40B4-BE49-F238E27FC236}">
                <a16:creationId xmlns:a16="http://schemas.microsoft.com/office/drawing/2014/main" id="{1D2DB0F2-9852-D69D-66B7-4C26BB4D242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Content Placeholder 3">
            <a:extLst>
              <a:ext uri="{FF2B5EF4-FFF2-40B4-BE49-F238E27FC236}">
                <a16:creationId xmlns:a16="http://schemas.microsoft.com/office/drawing/2014/main" id="{A24A35A2-DAC0-7211-7F7A-22A8CF47C65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5" name="Date Placeholder 4">
            <a:extLst>
              <a:ext uri="{FF2B5EF4-FFF2-40B4-BE49-F238E27FC236}">
                <a16:creationId xmlns:a16="http://schemas.microsoft.com/office/drawing/2014/main" id="{13F161C8-D354-ACDC-CFD8-F1DABB881B70}"/>
              </a:ext>
            </a:extLst>
          </p:cNvPr>
          <p:cNvSpPr>
            <a:spLocks noGrp="1"/>
          </p:cNvSpPr>
          <p:nvPr>
            <p:ph type="dt" sz="half" idx="10"/>
          </p:nvPr>
        </p:nvSpPr>
        <p:spPr/>
        <p:txBody>
          <a:bodyPr/>
          <a:lstStyle/>
          <a:p>
            <a:fld id="{E36E1218-58B3-F34B-A7AC-D11027E7F11F}" type="datetimeFigureOut">
              <a:rPr lang="en-IE" smtClean="0"/>
              <a:t>23/02/2024</a:t>
            </a:fld>
            <a:endParaRPr lang="en-IE"/>
          </a:p>
        </p:txBody>
      </p:sp>
      <p:sp>
        <p:nvSpPr>
          <p:cNvPr id="6" name="Footer Placeholder 5">
            <a:extLst>
              <a:ext uri="{FF2B5EF4-FFF2-40B4-BE49-F238E27FC236}">
                <a16:creationId xmlns:a16="http://schemas.microsoft.com/office/drawing/2014/main" id="{2FE9A6DD-C59F-8C13-A435-E332D9F857E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BCE4C3E-982D-0D3A-2D88-C4A7B8EBAA8C}"/>
              </a:ext>
            </a:extLst>
          </p:cNvPr>
          <p:cNvSpPr>
            <a:spLocks noGrp="1"/>
          </p:cNvSpPr>
          <p:nvPr>
            <p:ph type="sldNum" sz="quarter" idx="12"/>
          </p:nvPr>
        </p:nvSpPr>
        <p:spPr/>
        <p:txBody>
          <a:bodyPr/>
          <a:lstStyle/>
          <a:p>
            <a:fld id="{2CA5C5DC-09A2-414E-A431-142B667A28FF}" type="slidenum">
              <a:rPr lang="en-IE" smtClean="0"/>
              <a:t>‹#›</a:t>
            </a:fld>
            <a:endParaRPr lang="en-IE"/>
          </a:p>
        </p:txBody>
      </p:sp>
    </p:spTree>
    <p:extLst>
      <p:ext uri="{BB962C8B-B14F-4D97-AF65-F5344CB8AC3E}">
        <p14:creationId xmlns:p14="http://schemas.microsoft.com/office/powerpoint/2010/main" val="3946266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559C-9D42-121D-81C7-612BEA7AF522}"/>
              </a:ext>
            </a:extLst>
          </p:cNvPr>
          <p:cNvSpPr>
            <a:spLocks noGrp="1"/>
          </p:cNvSpPr>
          <p:nvPr>
            <p:ph type="title"/>
          </p:nvPr>
        </p:nvSpPr>
        <p:spPr>
          <a:xfrm>
            <a:off x="839788" y="365125"/>
            <a:ext cx="10515600" cy="1325563"/>
          </a:xfrm>
        </p:spPr>
        <p:txBody>
          <a:bodyPr/>
          <a:lstStyle/>
          <a:p>
            <a:r>
              <a:rPr lang="en-GB"/>
              <a:t>Click to edit Master title style</a:t>
            </a:r>
            <a:endParaRPr lang="en-IE"/>
          </a:p>
        </p:txBody>
      </p:sp>
      <p:sp>
        <p:nvSpPr>
          <p:cNvPr id="3" name="Text Placeholder 2">
            <a:extLst>
              <a:ext uri="{FF2B5EF4-FFF2-40B4-BE49-F238E27FC236}">
                <a16:creationId xmlns:a16="http://schemas.microsoft.com/office/drawing/2014/main" id="{1AD96601-6948-C0E8-E452-ED04C9A16E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E968A65-EB0A-F14A-8484-079EDD7C1C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5" name="Text Placeholder 4">
            <a:extLst>
              <a:ext uri="{FF2B5EF4-FFF2-40B4-BE49-F238E27FC236}">
                <a16:creationId xmlns:a16="http://schemas.microsoft.com/office/drawing/2014/main" id="{85D33207-976E-014B-1296-44038398B6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0AE4696-5D11-92F2-4BC8-D3949429D21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7" name="Date Placeholder 6">
            <a:extLst>
              <a:ext uri="{FF2B5EF4-FFF2-40B4-BE49-F238E27FC236}">
                <a16:creationId xmlns:a16="http://schemas.microsoft.com/office/drawing/2014/main" id="{5B55B7BC-1019-85BF-7984-9BD8F87FF31C}"/>
              </a:ext>
            </a:extLst>
          </p:cNvPr>
          <p:cNvSpPr>
            <a:spLocks noGrp="1"/>
          </p:cNvSpPr>
          <p:nvPr>
            <p:ph type="dt" sz="half" idx="10"/>
          </p:nvPr>
        </p:nvSpPr>
        <p:spPr/>
        <p:txBody>
          <a:bodyPr/>
          <a:lstStyle/>
          <a:p>
            <a:fld id="{E36E1218-58B3-F34B-A7AC-D11027E7F11F}" type="datetimeFigureOut">
              <a:rPr lang="en-IE" smtClean="0"/>
              <a:t>23/02/2024</a:t>
            </a:fld>
            <a:endParaRPr lang="en-IE"/>
          </a:p>
        </p:txBody>
      </p:sp>
      <p:sp>
        <p:nvSpPr>
          <p:cNvPr id="8" name="Footer Placeholder 7">
            <a:extLst>
              <a:ext uri="{FF2B5EF4-FFF2-40B4-BE49-F238E27FC236}">
                <a16:creationId xmlns:a16="http://schemas.microsoft.com/office/drawing/2014/main" id="{034C9345-21E5-8AA1-2FDC-85ABB40EB260}"/>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75FE9294-0DFA-C084-425B-DB27E71EA60E}"/>
              </a:ext>
            </a:extLst>
          </p:cNvPr>
          <p:cNvSpPr>
            <a:spLocks noGrp="1"/>
          </p:cNvSpPr>
          <p:nvPr>
            <p:ph type="sldNum" sz="quarter" idx="12"/>
          </p:nvPr>
        </p:nvSpPr>
        <p:spPr/>
        <p:txBody>
          <a:bodyPr/>
          <a:lstStyle/>
          <a:p>
            <a:fld id="{2CA5C5DC-09A2-414E-A431-142B667A28FF}" type="slidenum">
              <a:rPr lang="en-IE" smtClean="0"/>
              <a:t>‹#›</a:t>
            </a:fld>
            <a:endParaRPr lang="en-IE"/>
          </a:p>
        </p:txBody>
      </p:sp>
    </p:spTree>
    <p:extLst>
      <p:ext uri="{BB962C8B-B14F-4D97-AF65-F5344CB8AC3E}">
        <p14:creationId xmlns:p14="http://schemas.microsoft.com/office/powerpoint/2010/main" val="3681633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CBDF-970B-8DC8-E5F3-DED2B87D70F8}"/>
              </a:ext>
            </a:extLst>
          </p:cNvPr>
          <p:cNvSpPr>
            <a:spLocks noGrp="1"/>
          </p:cNvSpPr>
          <p:nvPr>
            <p:ph type="title"/>
          </p:nvPr>
        </p:nvSpPr>
        <p:spPr/>
        <p:txBody>
          <a:bodyPr/>
          <a:lstStyle/>
          <a:p>
            <a:r>
              <a:rPr lang="en-GB"/>
              <a:t>Click to edit Master title style</a:t>
            </a:r>
            <a:endParaRPr lang="en-IE"/>
          </a:p>
        </p:txBody>
      </p:sp>
      <p:sp>
        <p:nvSpPr>
          <p:cNvPr id="3" name="Date Placeholder 2">
            <a:extLst>
              <a:ext uri="{FF2B5EF4-FFF2-40B4-BE49-F238E27FC236}">
                <a16:creationId xmlns:a16="http://schemas.microsoft.com/office/drawing/2014/main" id="{B21551E7-5E4C-43DF-1254-91990522CA8A}"/>
              </a:ext>
            </a:extLst>
          </p:cNvPr>
          <p:cNvSpPr>
            <a:spLocks noGrp="1"/>
          </p:cNvSpPr>
          <p:nvPr>
            <p:ph type="dt" sz="half" idx="10"/>
          </p:nvPr>
        </p:nvSpPr>
        <p:spPr/>
        <p:txBody>
          <a:bodyPr/>
          <a:lstStyle/>
          <a:p>
            <a:fld id="{E36E1218-58B3-F34B-A7AC-D11027E7F11F}" type="datetimeFigureOut">
              <a:rPr lang="en-IE" smtClean="0"/>
              <a:t>23/02/2024</a:t>
            </a:fld>
            <a:endParaRPr lang="en-IE"/>
          </a:p>
        </p:txBody>
      </p:sp>
      <p:sp>
        <p:nvSpPr>
          <p:cNvPr id="4" name="Footer Placeholder 3">
            <a:extLst>
              <a:ext uri="{FF2B5EF4-FFF2-40B4-BE49-F238E27FC236}">
                <a16:creationId xmlns:a16="http://schemas.microsoft.com/office/drawing/2014/main" id="{BA7C9C10-3E62-68D7-D164-3DE7018E9488}"/>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F61054F3-4FAE-9D97-C4E2-8E502C7AD3BD}"/>
              </a:ext>
            </a:extLst>
          </p:cNvPr>
          <p:cNvSpPr>
            <a:spLocks noGrp="1"/>
          </p:cNvSpPr>
          <p:nvPr>
            <p:ph type="sldNum" sz="quarter" idx="12"/>
          </p:nvPr>
        </p:nvSpPr>
        <p:spPr/>
        <p:txBody>
          <a:bodyPr/>
          <a:lstStyle/>
          <a:p>
            <a:fld id="{2CA5C5DC-09A2-414E-A431-142B667A28FF}" type="slidenum">
              <a:rPr lang="en-IE" smtClean="0"/>
              <a:t>‹#›</a:t>
            </a:fld>
            <a:endParaRPr lang="en-IE"/>
          </a:p>
        </p:txBody>
      </p:sp>
    </p:spTree>
    <p:extLst>
      <p:ext uri="{BB962C8B-B14F-4D97-AF65-F5344CB8AC3E}">
        <p14:creationId xmlns:p14="http://schemas.microsoft.com/office/powerpoint/2010/main" val="3281734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563DE-05D6-740E-7B33-FF9C7C52159E}"/>
              </a:ext>
            </a:extLst>
          </p:cNvPr>
          <p:cNvSpPr>
            <a:spLocks noGrp="1"/>
          </p:cNvSpPr>
          <p:nvPr>
            <p:ph type="dt" sz="half" idx="10"/>
          </p:nvPr>
        </p:nvSpPr>
        <p:spPr/>
        <p:txBody>
          <a:bodyPr/>
          <a:lstStyle/>
          <a:p>
            <a:fld id="{E36E1218-58B3-F34B-A7AC-D11027E7F11F}" type="datetimeFigureOut">
              <a:rPr lang="en-IE" smtClean="0"/>
              <a:t>23/02/2024</a:t>
            </a:fld>
            <a:endParaRPr lang="en-IE"/>
          </a:p>
        </p:txBody>
      </p:sp>
      <p:sp>
        <p:nvSpPr>
          <p:cNvPr id="3" name="Footer Placeholder 2">
            <a:extLst>
              <a:ext uri="{FF2B5EF4-FFF2-40B4-BE49-F238E27FC236}">
                <a16:creationId xmlns:a16="http://schemas.microsoft.com/office/drawing/2014/main" id="{B8D1D359-1957-7160-864E-B0841EB45D42}"/>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4F30DEC0-A678-EB9D-BB36-D8DA09383C73}"/>
              </a:ext>
            </a:extLst>
          </p:cNvPr>
          <p:cNvSpPr>
            <a:spLocks noGrp="1"/>
          </p:cNvSpPr>
          <p:nvPr>
            <p:ph type="sldNum" sz="quarter" idx="12"/>
          </p:nvPr>
        </p:nvSpPr>
        <p:spPr/>
        <p:txBody>
          <a:bodyPr/>
          <a:lstStyle/>
          <a:p>
            <a:fld id="{2CA5C5DC-09A2-414E-A431-142B667A28FF}" type="slidenum">
              <a:rPr lang="en-IE" smtClean="0"/>
              <a:t>‹#›</a:t>
            </a:fld>
            <a:endParaRPr lang="en-IE"/>
          </a:p>
        </p:txBody>
      </p:sp>
    </p:spTree>
    <p:extLst>
      <p:ext uri="{BB962C8B-B14F-4D97-AF65-F5344CB8AC3E}">
        <p14:creationId xmlns:p14="http://schemas.microsoft.com/office/powerpoint/2010/main" val="854439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9700-C111-A91B-7119-A58BC6B72D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E"/>
          </a:p>
        </p:txBody>
      </p:sp>
      <p:sp>
        <p:nvSpPr>
          <p:cNvPr id="3" name="Content Placeholder 2">
            <a:extLst>
              <a:ext uri="{FF2B5EF4-FFF2-40B4-BE49-F238E27FC236}">
                <a16:creationId xmlns:a16="http://schemas.microsoft.com/office/drawing/2014/main" id="{F1BBA48E-D727-12A4-E6B4-996C0CD439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Text Placeholder 3">
            <a:extLst>
              <a:ext uri="{FF2B5EF4-FFF2-40B4-BE49-F238E27FC236}">
                <a16:creationId xmlns:a16="http://schemas.microsoft.com/office/drawing/2014/main" id="{B60B9107-4508-42C8-58E6-9A7E5AE14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2CCA40-C9FE-52ED-E31A-47E9B4088748}"/>
              </a:ext>
            </a:extLst>
          </p:cNvPr>
          <p:cNvSpPr>
            <a:spLocks noGrp="1"/>
          </p:cNvSpPr>
          <p:nvPr>
            <p:ph type="dt" sz="half" idx="10"/>
          </p:nvPr>
        </p:nvSpPr>
        <p:spPr/>
        <p:txBody>
          <a:bodyPr/>
          <a:lstStyle/>
          <a:p>
            <a:fld id="{E36E1218-58B3-F34B-A7AC-D11027E7F11F}" type="datetimeFigureOut">
              <a:rPr lang="en-IE" smtClean="0"/>
              <a:t>23/02/2024</a:t>
            </a:fld>
            <a:endParaRPr lang="en-IE"/>
          </a:p>
        </p:txBody>
      </p:sp>
      <p:sp>
        <p:nvSpPr>
          <p:cNvPr id="6" name="Footer Placeholder 5">
            <a:extLst>
              <a:ext uri="{FF2B5EF4-FFF2-40B4-BE49-F238E27FC236}">
                <a16:creationId xmlns:a16="http://schemas.microsoft.com/office/drawing/2014/main" id="{DAAD6439-37D4-C5C7-977B-5D63513536D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96B54D34-7EE7-8FD8-64A1-212834BB8CC2}"/>
              </a:ext>
            </a:extLst>
          </p:cNvPr>
          <p:cNvSpPr>
            <a:spLocks noGrp="1"/>
          </p:cNvSpPr>
          <p:nvPr>
            <p:ph type="sldNum" sz="quarter" idx="12"/>
          </p:nvPr>
        </p:nvSpPr>
        <p:spPr/>
        <p:txBody>
          <a:bodyPr/>
          <a:lstStyle/>
          <a:p>
            <a:fld id="{2CA5C5DC-09A2-414E-A431-142B667A28FF}" type="slidenum">
              <a:rPr lang="en-IE" smtClean="0"/>
              <a:t>‹#›</a:t>
            </a:fld>
            <a:endParaRPr lang="en-IE"/>
          </a:p>
        </p:txBody>
      </p:sp>
    </p:spTree>
    <p:extLst>
      <p:ext uri="{BB962C8B-B14F-4D97-AF65-F5344CB8AC3E}">
        <p14:creationId xmlns:p14="http://schemas.microsoft.com/office/powerpoint/2010/main" val="13515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33E6-C330-A931-D762-5FE8D3F732D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E"/>
          </a:p>
        </p:txBody>
      </p:sp>
      <p:sp>
        <p:nvSpPr>
          <p:cNvPr id="3" name="Picture Placeholder 2">
            <a:extLst>
              <a:ext uri="{FF2B5EF4-FFF2-40B4-BE49-F238E27FC236}">
                <a16:creationId xmlns:a16="http://schemas.microsoft.com/office/drawing/2014/main" id="{BD886402-09D7-1BD9-2D20-AA8C745E94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E39881CF-5509-B104-9D2D-BBBB58EE11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677A48-B0CC-5C48-0DE6-0D1FED3C5D5F}"/>
              </a:ext>
            </a:extLst>
          </p:cNvPr>
          <p:cNvSpPr>
            <a:spLocks noGrp="1"/>
          </p:cNvSpPr>
          <p:nvPr>
            <p:ph type="dt" sz="half" idx="10"/>
          </p:nvPr>
        </p:nvSpPr>
        <p:spPr/>
        <p:txBody>
          <a:bodyPr/>
          <a:lstStyle/>
          <a:p>
            <a:fld id="{E36E1218-58B3-F34B-A7AC-D11027E7F11F}" type="datetimeFigureOut">
              <a:rPr lang="en-IE" smtClean="0"/>
              <a:t>23/02/2024</a:t>
            </a:fld>
            <a:endParaRPr lang="en-IE"/>
          </a:p>
        </p:txBody>
      </p:sp>
      <p:sp>
        <p:nvSpPr>
          <p:cNvPr id="6" name="Footer Placeholder 5">
            <a:extLst>
              <a:ext uri="{FF2B5EF4-FFF2-40B4-BE49-F238E27FC236}">
                <a16:creationId xmlns:a16="http://schemas.microsoft.com/office/drawing/2014/main" id="{7520CC71-C409-686F-5751-9EE1B5089BF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B3AB2F3B-325B-41FF-BE05-45F88B3E8494}"/>
              </a:ext>
            </a:extLst>
          </p:cNvPr>
          <p:cNvSpPr>
            <a:spLocks noGrp="1"/>
          </p:cNvSpPr>
          <p:nvPr>
            <p:ph type="sldNum" sz="quarter" idx="12"/>
          </p:nvPr>
        </p:nvSpPr>
        <p:spPr/>
        <p:txBody>
          <a:bodyPr/>
          <a:lstStyle/>
          <a:p>
            <a:fld id="{2CA5C5DC-09A2-414E-A431-142B667A28FF}" type="slidenum">
              <a:rPr lang="en-IE" smtClean="0"/>
              <a:t>‹#›</a:t>
            </a:fld>
            <a:endParaRPr lang="en-IE"/>
          </a:p>
        </p:txBody>
      </p:sp>
    </p:spTree>
    <p:extLst>
      <p:ext uri="{BB962C8B-B14F-4D97-AF65-F5344CB8AC3E}">
        <p14:creationId xmlns:p14="http://schemas.microsoft.com/office/powerpoint/2010/main" val="1348710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D52675-4D6A-46DC-62BA-B830A440AA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E"/>
          </a:p>
        </p:txBody>
      </p:sp>
      <p:sp>
        <p:nvSpPr>
          <p:cNvPr id="3" name="Text Placeholder 2">
            <a:extLst>
              <a:ext uri="{FF2B5EF4-FFF2-40B4-BE49-F238E27FC236}">
                <a16:creationId xmlns:a16="http://schemas.microsoft.com/office/drawing/2014/main" id="{03030F03-0657-0DB6-7767-6C8C4E664D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4" name="Date Placeholder 3">
            <a:extLst>
              <a:ext uri="{FF2B5EF4-FFF2-40B4-BE49-F238E27FC236}">
                <a16:creationId xmlns:a16="http://schemas.microsoft.com/office/drawing/2014/main" id="{00C97666-8DEE-C04A-4CEE-7033FA8737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6E1218-58B3-F34B-A7AC-D11027E7F11F}" type="datetimeFigureOut">
              <a:rPr lang="en-IE" smtClean="0"/>
              <a:t>23/02/2024</a:t>
            </a:fld>
            <a:endParaRPr lang="en-IE"/>
          </a:p>
        </p:txBody>
      </p:sp>
      <p:sp>
        <p:nvSpPr>
          <p:cNvPr id="5" name="Footer Placeholder 4">
            <a:extLst>
              <a:ext uri="{FF2B5EF4-FFF2-40B4-BE49-F238E27FC236}">
                <a16:creationId xmlns:a16="http://schemas.microsoft.com/office/drawing/2014/main" id="{966ACEA4-B3BD-338A-F6B9-C18A9EA73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8B8F44C9-18D7-621A-3BB0-497A1ED38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5C5DC-09A2-414E-A431-142B667A28FF}" type="slidenum">
              <a:rPr lang="en-IE" smtClean="0"/>
              <a:t>‹#›</a:t>
            </a:fld>
            <a:endParaRPr lang="en-IE"/>
          </a:p>
        </p:txBody>
      </p:sp>
    </p:spTree>
    <p:extLst>
      <p:ext uri="{BB962C8B-B14F-4D97-AF65-F5344CB8AC3E}">
        <p14:creationId xmlns:p14="http://schemas.microsoft.com/office/powerpoint/2010/main" val="2465481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ozilla.org/en-US/docs/Web/API/Document/querySelector" TargetMode="External"/><Relationship Id="rId2" Type="http://schemas.openxmlformats.org/officeDocument/2006/relationships/hyperlink" Target="https://codeload.github.com/mdn/beginner-html-site-styled/zip/refs/heads/gh-pag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eveloper.mozilla.org/en-US/docs/Web/API/Document/getElementByI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eveloper.mozilla.org/en-US/docs/Web/API/Document/querySelectorAl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eveloper.mozilla.org/en-US/docs/Web/API/Document/querySelectorAll"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mozilla.org/en-US/docs/Web/API/Element/mouseover_even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eveloper.mozilla.org/en-US/docs/Web/API/Element/click_even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1.xml"/><Relationship Id="rId7" Type="http://schemas.openxmlformats.org/officeDocument/2006/relationships/hyperlink" Target="https://developer.mozilla.org/en-US/docs/Learn/JavaScript/Client-side_web_APIs"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9.sv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odeload.github.com/mdn/beginner-html-site-styled/zip/refs/heads/gh-pag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ozilla.org/en-US/docs/Web/API/Fetch_API"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eveloper.mozilla.org/en-US/docs/Web/API/Canvas_API"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eveloper.mozilla.org/en-US/docs/Web/API/Geolocation_API"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mozilla.org/en-US/docs/Learn/JavaScript/Client-side_web_APIs/Introduction"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eveloper.mozilla.org/en-US/docs/Web/API/Document/querySelecto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veloper.mozilla.org/en-US/docs/Web/API/Document/querySelecto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eveloper.mozilla.org/en-US/docs/Web/API/Document/querySelecto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eveloper.mozilla.org/en-US/docs/Web/API/Document/querySelecto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574D71B-7917-4BD7-887C-1D652DB0D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605660" y="145634"/>
            <a:ext cx="1715478" cy="6926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0788"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Javascript (JS)&quot; Icon - Download for free – Iconduck">
            <a:extLst>
              <a:ext uri="{FF2B5EF4-FFF2-40B4-BE49-F238E27FC236}">
                <a16:creationId xmlns:a16="http://schemas.microsoft.com/office/drawing/2014/main" id="{9A68EBA8-0812-6C92-DD5A-66017CD2D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8" y="550863"/>
            <a:ext cx="5608638" cy="5608638"/>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BB7D0AD-2DC0-F293-5934-94E2B9F461B7}"/>
              </a:ext>
            </a:extLst>
          </p:cNvPr>
          <p:cNvSpPr txBox="1"/>
          <p:nvPr/>
        </p:nvSpPr>
        <p:spPr>
          <a:xfrm>
            <a:off x="941388" y="5037138"/>
            <a:ext cx="5608638" cy="1122363"/>
          </a:xfrm>
          <a:prstGeom prst="rect">
            <a:avLst/>
          </a:prstGeom>
          <a:solidFill>
            <a:srgbClr val="000000">
              <a:alpha val="50000"/>
            </a:srgbClr>
          </a:solidFill>
          <a:ln>
            <a:noFill/>
          </a:ln>
        </p:spPr>
        <p:txBody>
          <a:bodyPr wrap="square" rtlCol="0" anchor="ctr">
            <a:noAutofit/>
          </a:bodyPr>
          <a:lstStyle/>
          <a:p>
            <a:pPr algn="ctr">
              <a:spcAft>
                <a:spcPts val="600"/>
              </a:spcAft>
            </a:pPr>
            <a:r>
              <a:rPr lang="en-IE" sz="1300" dirty="0">
                <a:solidFill>
                  <a:srgbClr val="FFFFFF"/>
                </a:solidFill>
              </a:rPr>
              <a:t>*Your definition of fun may differ from the lecturer’s…</a:t>
            </a:r>
          </a:p>
        </p:txBody>
      </p:sp>
      <p:sp>
        <p:nvSpPr>
          <p:cNvPr id="2" name="Title 1">
            <a:extLst>
              <a:ext uri="{FF2B5EF4-FFF2-40B4-BE49-F238E27FC236}">
                <a16:creationId xmlns:a16="http://schemas.microsoft.com/office/drawing/2014/main" id="{A10DC347-5979-0444-2AE2-980F18AE8862}"/>
              </a:ext>
            </a:extLst>
          </p:cNvPr>
          <p:cNvSpPr>
            <a:spLocks noGrp="1"/>
          </p:cNvSpPr>
          <p:nvPr>
            <p:ph type="ctrTitle"/>
          </p:nvPr>
        </p:nvSpPr>
        <p:spPr>
          <a:xfrm>
            <a:off x="7658841" y="679730"/>
            <a:ext cx="3951414" cy="3787041"/>
          </a:xfrm>
        </p:spPr>
        <p:txBody>
          <a:bodyPr vert="horz" lIns="91440" tIns="45720" rIns="91440" bIns="45720" rtlCol="0" anchor="b">
            <a:normAutofit/>
          </a:bodyPr>
          <a:lstStyle/>
          <a:p>
            <a:pPr algn="l"/>
            <a:r>
              <a:rPr lang="en-US" kern="1200">
                <a:solidFill>
                  <a:schemeClr val="tx1"/>
                </a:solidFill>
                <a:latin typeface="+mj-lt"/>
                <a:ea typeface="+mj-ea"/>
                <a:cs typeface="+mj-cs"/>
              </a:rPr>
              <a:t>JavaScript</a:t>
            </a:r>
          </a:p>
        </p:txBody>
      </p:sp>
      <p:sp>
        <p:nvSpPr>
          <p:cNvPr id="3" name="Subtitle 2">
            <a:extLst>
              <a:ext uri="{FF2B5EF4-FFF2-40B4-BE49-F238E27FC236}">
                <a16:creationId xmlns:a16="http://schemas.microsoft.com/office/drawing/2014/main" id="{5B19BF8B-FF39-1F79-8D04-79A8BD1F872F}"/>
              </a:ext>
            </a:extLst>
          </p:cNvPr>
          <p:cNvSpPr>
            <a:spLocks noGrp="1"/>
          </p:cNvSpPr>
          <p:nvPr>
            <p:ph type="subTitle" idx="1"/>
          </p:nvPr>
        </p:nvSpPr>
        <p:spPr>
          <a:xfrm>
            <a:off x="7658840" y="5045529"/>
            <a:ext cx="3951414" cy="1322614"/>
          </a:xfrm>
        </p:spPr>
        <p:txBody>
          <a:bodyPr vert="horz" lIns="91440" tIns="45720" rIns="91440" bIns="45720" rtlCol="0">
            <a:normAutofit/>
          </a:bodyPr>
          <a:lstStyle/>
          <a:p>
            <a:pPr algn="l"/>
            <a:r>
              <a:rPr lang="en-US" kern="1200">
                <a:solidFill>
                  <a:schemeClr val="tx1"/>
                </a:solidFill>
                <a:latin typeface="+mn-lt"/>
                <a:ea typeface="+mn-ea"/>
                <a:cs typeface="+mn-cs"/>
              </a:rPr>
              <a:t>Where the fun starts! *</a:t>
            </a:r>
          </a:p>
        </p:txBody>
      </p:sp>
    </p:spTree>
    <p:extLst>
      <p:ext uri="{BB962C8B-B14F-4D97-AF65-F5344CB8AC3E}">
        <p14:creationId xmlns:p14="http://schemas.microsoft.com/office/powerpoint/2010/main" val="111125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75C23DBF-55FD-2F74-158A-C1BAC691B4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74DA0B-02C7-61C9-57E5-B31512E01F4F}"/>
              </a:ext>
            </a:extLst>
          </p:cNvPr>
          <p:cNvSpPr txBox="1"/>
          <p:nvPr/>
        </p:nvSpPr>
        <p:spPr>
          <a:xfrm>
            <a:off x="925747" y="1517515"/>
            <a:ext cx="10340503" cy="1200329"/>
          </a:xfrm>
          <a:prstGeom prst="rect">
            <a:avLst/>
          </a:prstGeom>
          <a:noFill/>
        </p:spPr>
        <p:txBody>
          <a:bodyPr wrap="square" rtlCol="0">
            <a:spAutoFit/>
          </a:bodyPr>
          <a:lstStyle/>
          <a:p>
            <a:pPr algn="ctr"/>
            <a:r>
              <a:rPr lang="en-IE" b="0" dirty="0">
                <a:solidFill>
                  <a:srgbClr val="9CDCFE"/>
                </a:solidFill>
                <a:effectLst/>
                <a:latin typeface="Menlo" panose="020B0609030804020204" pitchFamily="49" charset="0"/>
              </a:rPr>
              <a:t>Try it yourself </a:t>
            </a:r>
            <a:br>
              <a:rPr lang="en-IE" b="0" dirty="0">
                <a:solidFill>
                  <a:srgbClr val="9CDCFE"/>
                </a:solidFill>
                <a:effectLst/>
                <a:latin typeface="Menlo" panose="020B0609030804020204" pitchFamily="49" charset="0"/>
              </a:rPr>
            </a:br>
            <a:r>
              <a:rPr lang="en-IE" sz="1800" b="0" dirty="0">
                <a:solidFill>
                  <a:srgbClr val="6A9955"/>
                </a:solidFill>
                <a:effectLst/>
                <a:latin typeface="Menlo" panose="020B0609030804020204" pitchFamily="49" charset="0"/>
                <a:hlinkClick r:id="rId2">
                  <a:extLst>
                    <a:ext uri="{A12FA001-AC4F-418D-AE19-62706E023703}">
                      <ahyp:hlinkClr xmlns:ahyp="http://schemas.microsoft.com/office/drawing/2018/hyperlinkcolor" val="tx"/>
                    </a:ext>
                  </a:extLst>
                </a:hlinkClick>
              </a:rPr>
              <a:t>https://codeload.github.com/mdn/beginner-html-site-styled/zip/refs/heads/gh-pages</a:t>
            </a:r>
            <a:endParaRPr lang="en-IE" sz="1800" b="0" dirty="0">
              <a:solidFill>
                <a:srgbClr val="CCCCCC"/>
              </a:solidFill>
              <a:effectLst/>
              <a:latin typeface="Menlo" panose="020B0609030804020204" pitchFamily="49" charset="0"/>
            </a:endParaRPr>
          </a:p>
          <a:p>
            <a:endParaRPr lang="en-IE"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B9DE865D-3BF0-E9F9-2764-8CC6F04CDBCC}"/>
              </a:ext>
            </a:extLst>
          </p:cNvPr>
          <p:cNvSpPr txBox="1"/>
          <p:nvPr/>
        </p:nvSpPr>
        <p:spPr>
          <a:xfrm>
            <a:off x="2357861" y="6420256"/>
            <a:ext cx="7476277" cy="369332"/>
          </a:xfrm>
          <a:prstGeom prst="rect">
            <a:avLst/>
          </a:prstGeom>
          <a:noFill/>
        </p:spPr>
        <p:txBody>
          <a:bodyPr wrap="none" rtlCol="0">
            <a:spAutoFit/>
          </a:bodyPr>
          <a:lstStyle/>
          <a:p>
            <a:r>
              <a:rPr lang="en-IE" dirty="0">
                <a:solidFill>
                  <a:schemeClr val="bg1"/>
                </a:solidFill>
                <a:hlinkClick r:id="rId3">
                  <a:extLst>
                    <a:ext uri="{A12FA001-AC4F-418D-AE19-62706E023703}">
                      <ahyp:hlinkClr xmlns:ahyp="http://schemas.microsoft.com/office/drawing/2018/hyperlinkcolor" val="tx"/>
                    </a:ext>
                  </a:extLst>
                </a:hlinkClick>
              </a:rPr>
              <a:t>https://developer.mozilla.org/en-US/docs/Web/API/Document/querySelector</a:t>
            </a:r>
            <a:r>
              <a:rPr lang="en-IE" dirty="0">
                <a:solidFill>
                  <a:schemeClr val="bg1"/>
                </a:solidFill>
              </a:rPr>
              <a:t> </a:t>
            </a:r>
          </a:p>
        </p:txBody>
      </p:sp>
    </p:spTree>
    <p:extLst>
      <p:ext uri="{BB962C8B-B14F-4D97-AF65-F5344CB8AC3E}">
        <p14:creationId xmlns:p14="http://schemas.microsoft.com/office/powerpoint/2010/main" val="402114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615DE0EA-87CE-70F8-AA35-DE16332A24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0744AB-949E-E26E-D2F6-9EF380E7C564}"/>
              </a:ext>
            </a:extLst>
          </p:cNvPr>
          <p:cNvSpPr txBox="1"/>
          <p:nvPr/>
        </p:nvSpPr>
        <p:spPr>
          <a:xfrm>
            <a:off x="925747" y="262647"/>
            <a:ext cx="10340503" cy="646331"/>
          </a:xfrm>
          <a:prstGeom prst="rect">
            <a:avLst/>
          </a:prstGeom>
          <a:noFill/>
        </p:spPr>
        <p:txBody>
          <a:bodyPr wrap="square" rtlCol="0">
            <a:spAutoFit/>
          </a:bodyPr>
          <a:lstStyle/>
          <a:p>
            <a:pPr algn="ctr"/>
            <a:r>
              <a:rPr lang="en-IE" sz="1800" b="0" dirty="0">
                <a:solidFill>
                  <a:srgbClr val="808080"/>
                </a:solidFill>
                <a:effectLst/>
                <a:latin typeface="Menlo" panose="020B0609030804020204" pitchFamily="49" charset="0"/>
              </a:rPr>
              <a:t>	&lt;</a:t>
            </a:r>
            <a:r>
              <a:rPr lang="en-IE" sz="1800" b="0" dirty="0">
                <a:solidFill>
                  <a:srgbClr val="569CD6"/>
                </a:solidFill>
                <a:effectLst/>
                <a:latin typeface="Menlo" panose="020B0609030804020204" pitchFamily="49" charset="0"/>
              </a:rPr>
              <a:t>h1</a:t>
            </a:r>
            <a:r>
              <a:rPr lang="en-IE" sz="1800" b="0" dirty="0">
                <a:solidFill>
                  <a:srgbClr val="CCCCCC"/>
                </a:solidFill>
                <a:effectLst/>
                <a:latin typeface="Menlo" panose="020B0609030804020204" pitchFamily="49" charset="0"/>
              </a:rPr>
              <a:t> </a:t>
            </a:r>
            <a:r>
              <a:rPr lang="en-IE" sz="1800" b="0" dirty="0">
                <a:solidFill>
                  <a:srgbClr val="9CDCFE"/>
                </a:solidFill>
                <a:effectLst/>
                <a:latin typeface="Menlo" panose="020B0609030804020204" pitchFamily="49" charset="0"/>
              </a:rPr>
              <a:t>id</a:t>
            </a:r>
            <a:r>
              <a:rPr lang="en-IE" sz="1800" b="0" dirty="0">
                <a:solidFill>
                  <a:srgbClr val="CCCCCC"/>
                </a:solidFill>
                <a:effectLst/>
                <a:latin typeface="Menlo" panose="020B0609030804020204" pitchFamily="49" charset="0"/>
              </a:rPr>
              <a:t>=</a:t>
            </a:r>
            <a:r>
              <a:rPr lang="en-IE" sz="1800" b="0" dirty="0">
                <a:solidFill>
                  <a:srgbClr val="CE9178"/>
                </a:solidFill>
                <a:effectLst/>
                <a:latin typeface="Menlo" panose="020B0609030804020204" pitchFamily="49" charset="0"/>
              </a:rPr>
              <a:t>"heading"</a:t>
            </a:r>
            <a:r>
              <a:rPr lang="en-IE" sz="1800" b="0" dirty="0">
                <a:solidFill>
                  <a:srgbClr val="808080"/>
                </a:solidFill>
                <a:effectLst/>
                <a:latin typeface="Menlo" panose="020B0609030804020204" pitchFamily="49" charset="0"/>
              </a:rPr>
              <a:t>&gt;</a:t>
            </a:r>
            <a:r>
              <a:rPr lang="en-IE" sz="1800" b="0" dirty="0">
                <a:solidFill>
                  <a:srgbClr val="CCCCCC"/>
                </a:solidFill>
                <a:effectLst/>
                <a:latin typeface="Menlo" panose="020B0609030804020204" pitchFamily="49" charset="0"/>
              </a:rPr>
              <a:t>Mozilla is cool</a:t>
            </a:r>
            <a:r>
              <a:rPr lang="en-IE" sz="1800" b="0" dirty="0">
                <a:solidFill>
                  <a:srgbClr val="808080"/>
                </a:solidFill>
                <a:effectLst/>
                <a:latin typeface="Menlo" panose="020B0609030804020204" pitchFamily="49" charset="0"/>
              </a:rPr>
              <a:t>&lt;/</a:t>
            </a:r>
            <a:r>
              <a:rPr lang="en-IE" sz="1800" b="0" dirty="0">
                <a:solidFill>
                  <a:srgbClr val="569CD6"/>
                </a:solidFill>
                <a:effectLst/>
                <a:latin typeface="Menlo" panose="020B0609030804020204" pitchFamily="49" charset="0"/>
              </a:rPr>
              <a:t>h1</a:t>
            </a:r>
            <a:r>
              <a:rPr lang="en-IE" sz="1800" b="0" dirty="0">
                <a:solidFill>
                  <a:srgbClr val="808080"/>
                </a:solidFill>
                <a:effectLst/>
                <a:latin typeface="Menlo" panose="020B0609030804020204" pitchFamily="49" charset="0"/>
              </a:rPr>
              <a:t>&gt;</a:t>
            </a:r>
            <a:br>
              <a:rPr lang="en-IE" b="0" dirty="0">
                <a:solidFill>
                  <a:srgbClr val="9CDCFE"/>
                </a:solidFill>
                <a:effectLst/>
                <a:latin typeface="Menlo" panose="020B0609030804020204" pitchFamily="49" charset="0"/>
              </a:rPr>
            </a:br>
            <a:endParaRPr lang="en-IE"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C2581677-19D9-1ACE-A652-A65021E26531}"/>
              </a:ext>
            </a:extLst>
          </p:cNvPr>
          <p:cNvSpPr txBox="1"/>
          <p:nvPr/>
        </p:nvSpPr>
        <p:spPr>
          <a:xfrm>
            <a:off x="2357861" y="6420256"/>
            <a:ext cx="7751224" cy="369332"/>
          </a:xfrm>
          <a:prstGeom prst="rect">
            <a:avLst/>
          </a:prstGeom>
          <a:noFill/>
        </p:spPr>
        <p:txBody>
          <a:bodyPr wrap="none" rtlCol="0">
            <a:spAutoFit/>
          </a:bodyPr>
          <a:lstStyle/>
          <a:p>
            <a:r>
              <a:rPr lang="en-IE" dirty="0">
                <a:solidFill>
                  <a:schemeClr val="bg1"/>
                </a:solidFill>
                <a:hlinkClick r:id="rId2">
                  <a:extLst>
                    <a:ext uri="{A12FA001-AC4F-418D-AE19-62706E023703}">
                      <ahyp:hlinkClr xmlns:ahyp="http://schemas.microsoft.com/office/drawing/2018/hyperlinkcolor" val="tx"/>
                    </a:ext>
                  </a:extLst>
                </a:hlinkClick>
              </a:rPr>
              <a:t>https://developer.mozilla.org/en-US/docs/Web/API/Document/getElementById</a:t>
            </a:r>
            <a:endParaRPr lang="en-IE" dirty="0">
              <a:solidFill>
                <a:schemeClr val="bg1"/>
              </a:solidFill>
            </a:endParaRPr>
          </a:p>
        </p:txBody>
      </p:sp>
      <p:pic>
        <p:nvPicPr>
          <p:cNvPr id="3" name="Picture 2">
            <a:extLst>
              <a:ext uri="{FF2B5EF4-FFF2-40B4-BE49-F238E27FC236}">
                <a16:creationId xmlns:a16="http://schemas.microsoft.com/office/drawing/2014/main" id="{ED1DEC95-0959-9218-B27D-3773EBE2A504}"/>
              </a:ext>
            </a:extLst>
          </p:cNvPr>
          <p:cNvPicPr>
            <a:picLocks noChangeAspect="1"/>
          </p:cNvPicPr>
          <p:nvPr/>
        </p:nvPicPr>
        <p:blipFill>
          <a:blip r:embed="rId3"/>
          <a:stretch>
            <a:fillRect/>
          </a:stretch>
        </p:blipFill>
        <p:spPr>
          <a:xfrm>
            <a:off x="790369" y="799942"/>
            <a:ext cx="10611257" cy="5258115"/>
          </a:xfrm>
          <a:prstGeom prst="rect">
            <a:avLst/>
          </a:prstGeom>
        </p:spPr>
      </p:pic>
    </p:spTree>
    <p:extLst>
      <p:ext uri="{BB962C8B-B14F-4D97-AF65-F5344CB8AC3E}">
        <p14:creationId xmlns:p14="http://schemas.microsoft.com/office/powerpoint/2010/main" val="4269146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E878DB23-0569-056C-28EA-3E876219817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7741337-6577-FAF7-9329-712077411AF7}"/>
              </a:ext>
            </a:extLst>
          </p:cNvPr>
          <p:cNvSpPr txBox="1"/>
          <p:nvPr/>
        </p:nvSpPr>
        <p:spPr>
          <a:xfrm>
            <a:off x="2357861" y="6420256"/>
            <a:ext cx="7715125" cy="369332"/>
          </a:xfrm>
          <a:prstGeom prst="rect">
            <a:avLst/>
          </a:prstGeom>
          <a:noFill/>
        </p:spPr>
        <p:txBody>
          <a:bodyPr wrap="none" rtlCol="0">
            <a:spAutoFit/>
          </a:bodyPr>
          <a:lstStyle/>
          <a:p>
            <a:r>
              <a:rPr lang="en-IE" dirty="0">
                <a:solidFill>
                  <a:schemeClr val="bg1"/>
                </a:solidFill>
                <a:hlinkClick r:id="rId2">
                  <a:extLst>
                    <a:ext uri="{A12FA001-AC4F-418D-AE19-62706E023703}">
                      <ahyp:hlinkClr xmlns:ahyp="http://schemas.microsoft.com/office/drawing/2018/hyperlinkcolor" val="tx"/>
                    </a:ext>
                  </a:extLst>
                </a:hlinkClick>
              </a:rPr>
              <a:t>https://developer.mozilla.org/en-US/docs/Web/API/Document/querySelectorAll</a:t>
            </a:r>
            <a:r>
              <a:rPr lang="en-IE" dirty="0">
                <a:solidFill>
                  <a:schemeClr val="bg1"/>
                </a:solidFill>
              </a:rPr>
              <a:t> </a:t>
            </a:r>
          </a:p>
        </p:txBody>
      </p:sp>
      <p:pic>
        <p:nvPicPr>
          <p:cNvPr id="4" name="Picture 3">
            <a:extLst>
              <a:ext uri="{FF2B5EF4-FFF2-40B4-BE49-F238E27FC236}">
                <a16:creationId xmlns:a16="http://schemas.microsoft.com/office/drawing/2014/main" id="{46275A11-3402-20F4-1A4D-1327ECAF895C}"/>
              </a:ext>
            </a:extLst>
          </p:cNvPr>
          <p:cNvPicPr>
            <a:picLocks noChangeAspect="1"/>
          </p:cNvPicPr>
          <p:nvPr/>
        </p:nvPicPr>
        <p:blipFill>
          <a:blip r:embed="rId3"/>
          <a:stretch>
            <a:fillRect/>
          </a:stretch>
        </p:blipFill>
        <p:spPr>
          <a:xfrm>
            <a:off x="1542922" y="260817"/>
            <a:ext cx="9106156" cy="5964885"/>
          </a:xfrm>
          <a:prstGeom prst="rect">
            <a:avLst/>
          </a:prstGeom>
        </p:spPr>
      </p:pic>
    </p:spTree>
    <p:extLst>
      <p:ext uri="{BB962C8B-B14F-4D97-AF65-F5344CB8AC3E}">
        <p14:creationId xmlns:p14="http://schemas.microsoft.com/office/powerpoint/2010/main" val="253744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724F4EFC-AF87-36EC-AC08-AB1FFD7599C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F3A3D6B-512C-D70C-E7EB-28C66E4ED432}"/>
              </a:ext>
            </a:extLst>
          </p:cNvPr>
          <p:cNvSpPr txBox="1"/>
          <p:nvPr/>
        </p:nvSpPr>
        <p:spPr>
          <a:xfrm>
            <a:off x="2357861" y="6420256"/>
            <a:ext cx="7715125" cy="369332"/>
          </a:xfrm>
          <a:prstGeom prst="rect">
            <a:avLst/>
          </a:prstGeom>
          <a:noFill/>
        </p:spPr>
        <p:txBody>
          <a:bodyPr wrap="none" rtlCol="0">
            <a:spAutoFit/>
          </a:bodyPr>
          <a:lstStyle/>
          <a:p>
            <a:r>
              <a:rPr lang="en-IE" dirty="0">
                <a:solidFill>
                  <a:schemeClr val="bg1"/>
                </a:solidFill>
                <a:hlinkClick r:id="rId2">
                  <a:extLst>
                    <a:ext uri="{A12FA001-AC4F-418D-AE19-62706E023703}">
                      <ahyp:hlinkClr xmlns:ahyp="http://schemas.microsoft.com/office/drawing/2018/hyperlinkcolor" val="tx"/>
                    </a:ext>
                  </a:extLst>
                </a:hlinkClick>
              </a:rPr>
              <a:t>https://developer.mozilla.org/en-US/docs/Web/API/Document/querySelectorAll</a:t>
            </a:r>
            <a:r>
              <a:rPr lang="en-IE" dirty="0">
                <a:solidFill>
                  <a:schemeClr val="bg1"/>
                </a:solidFill>
              </a:rPr>
              <a:t> </a:t>
            </a:r>
          </a:p>
        </p:txBody>
      </p:sp>
      <p:pic>
        <p:nvPicPr>
          <p:cNvPr id="4" name="Picture 3">
            <a:extLst>
              <a:ext uri="{FF2B5EF4-FFF2-40B4-BE49-F238E27FC236}">
                <a16:creationId xmlns:a16="http://schemas.microsoft.com/office/drawing/2014/main" id="{C12898DD-78B1-0C0A-2B48-62AA8524FF3F}"/>
              </a:ext>
            </a:extLst>
          </p:cNvPr>
          <p:cNvPicPr>
            <a:picLocks noChangeAspect="1"/>
          </p:cNvPicPr>
          <p:nvPr/>
        </p:nvPicPr>
        <p:blipFill>
          <a:blip r:embed="rId3"/>
          <a:stretch>
            <a:fillRect/>
          </a:stretch>
        </p:blipFill>
        <p:spPr>
          <a:xfrm>
            <a:off x="1542922" y="260817"/>
            <a:ext cx="9106156" cy="5964885"/>
          </a:xfrm>
          <a:prstGeom prst="rect">
            <a:avLst/>
          </a:prstGeom>
        </p:spPr>
      </p:pic>
      <p:pic>
        <p:nvPicPr>
          <p:cNvPr id="2" name="Picture 1">
            <a:extLst>
              <a:ext uri="{FF2B5EF4-FFF2-40B4-BE49-F238E27FC236}">
                <a16:creationId xmlns:a16="http://schemas.microsoft.com/office/drawing/2014/main" id="{390CAF19-3A85-695E-FF03-0F4A642D0238}"/>
              </a:ext>
            </a:extLst>
          </p:cNvPr>
          <p:cNvPicPr>
            <a:picLocks noChangeAspect="1"/>
          </p:cNvPicPr>
          <p:nvPr/>
        </p:nvPicPr>
        <p:blipFill>
          <a:blip r:embed="rId4"/>
          <a:stretch>
            <a:fillRect/>
          </a:stretch>
        </p:blipFill>
        <p:spPr>
          <a:xfrm>
            <a:off x="7830361" y="2607553"/>
            <a:ext cx="4265595" cy="3715426"/>
          </a:xfrm>
          <a:prstGeom prst="rect">
            <a:avLst/>
          </a:prstGeom>
          <a:ln>
            <a:noFill/>
          </a:ln>
          <a:effectLst>
            <a:outerShdw blurRad="63500" sx="107000" sy="107000" algn="ctr" rotWithShape="0">
              <a:schemeClr val="bg1">
                <a:alpha val="40000"/>
              </a:schemeClr>
            </a:outerShdw>
          </a:effectLst>
        </p:spPr>
      </p:pic>
    </p:spTree>
    <p:extLst>
      <p:ext uri="{BB962C8B-B14F-4D97-AF65-F5344CB8AC3E}">
        <p14:creationId xmlns:p14="http://schemas.microsoft.com/office/powerpoint/2010/main" val="3363415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DC17EA00-EEAD-F40E-1ECE-2D4E317470C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358C878-23D8-3CA3-FFB1-2B4D0672C80C}"/>
              </a:ext>
            </a:extLst>
          </p:cNvPr>
          <p:cNvSpPr txBox="1"/>
          <p:nvPr/>
        </p:nvSpPr>
        <p:spPr>
          <a:xfrm>
            <a:off x="2357861" y="6420256"/>
            <a:ext cx="7659341" cy="369332"/>
          </a:xfrm>
          <a:prstGeom prst="rect">
            <a:avLst/>
          </a:prstGeom>
          <a:noFill/>
        </p:spPr>
        <p:txBody>
          <a:bodyPr wrap="none" rtlCol="0">
            <a:spAutoFit/>
          </a:bodyPr>
          <a:lstStyle/>
          <a:p>
            <a:r>
              <a:rPr lang="en-IE" dirty="0">
                <a:solidFill>
                  <a:schemeClr val="bg1"/>
                </a:solidFill>
                <a:hlinkClick r:id="rId2">
                  <a:extLst>
                    <a:ext uri="{A12FA001-AC4F-418D-AE19-62706E023703}">
                      <ahyp:hlinkClr xmlns:ahyp="http://schemas.microsoft.com/office/drawing/2018/hyperlinkcolor" val="tx"/>
                    </a:ext>
                  </a:extLst>
                </a:hlinkClick>
              </a:rPr>
              <a:t>https://developer.mozilla.org/en-US/docs/Web/API/Element/mouseover_event</a:t>
            </a:r>
            <a:r>
              <a:rPr lang="en-IE" dirty="0">
                <a:solidFill>
                  <a:schemeClr val="bg1"/>
                </a:solidFill>
              </a:rPr>
              <a:t> </a:t>
            </a:r>
          </a:p>
        </p:txBody>
      </p:sp>
      <p:pic>
        <p:nvPicPr>
          <p:cNvPr id="3" name="Picture 2">
            <a:extLst>
              <a:ext uri="{FF2B5EF4-FFF2-40B4-BE49-F238E27FC236}">
                <a16:creationId xmlns:a16="http://schemas.microsoft.com/office/drawing/2014/main" id="{776C57F4-3C0C-47B6-67C5-7D0693CB9453}"/>
              </a:ext>
            </a:extLst>
          </p:cNvPr>
          <p:cNvPicPr>
            <a:picLocks noChangeAspect="1"/>
          </p:cNvPicPr>
          <p:nvPr/>
        </p:nvPicPr>
        <p:blipFill>
          <a:blip r:embed="rId3"/>
          <a:stretch>
            <a:fillRect/>
          </a:stretch>
        </p:blipFill>
        <p:spPr>
          <a:xfrm>
            <a:off x="602436" y="439350"/>
            <a:ext cx="10987127" cy="5757169"/>
          </a:xfrm>
          <a:prstGeom prst="rect">
            <a:avLst/>
          </a:prstGeom>
        </p:spPr>
      </p:pic>
    </p:spTree>
    <p:extLst>
      <p:ext uri="{BB962C8B-B14F-4D97-AF65-F5344CB8AC3E}">
        <p14:creationId xmlns:p14="http://schemas.microsoft.com/office/powerpoint/2010/main" val="477001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37252673-6E3A-B238-50D9-0B24D8A6552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D6E2B65-8913-27EF-60D9-4A38E7D5E0A9}"/>
              </a:ext>
            </a:extLst>
          </p:cNvPr>
          <p:cNvSpPr txBox="1"/>
          <p:nvPr/>
        </p:nvSpPr>
        <p:spPr>
          <a:xfrm>
            <a:off x="2357861" y="6420256"/>
            <a:ext cx="7009226" cy="369332"/>
          </a:xfrm>
          <a:prstGeom prst="rect">
            <a:avLst/>
          </a:prstGeom>
          <a:noFill/>
        </p:spPr>
        <p:txBody>
          <a:bodyPr wrap="none" rtlCol="0">
            <a:spAutoFit/>
          </a:bodyPr>
          <a:lstStyle/>
          <a:p>
            <a:r>
              <a:rPr lang="en-IE" dirty="0">
                <a:solidFill>
                  <a:schemeClr val="bg1"/>
                </a:solidFill>
                <a:hlinkClick r:id="rId2">
                  <a:extLst>
                    <a:ext uri="{A12FA001-AC4F-418D-AE19-62706E023703}">
                      <ahyp:hlinkClr xmlns:ahyp="http://schemas.microsoft.com/office/drawing/2018/hyperlinkcolor" val="tx"/>
                    </a:ext>
                  </a:extLst>
                </a:hlinkClick>
              </a:rPr>
              <a:t>https://developer.mozilla.org/en-US/docs/Web/API/Element/click_event</a:t>
            </a:r>
            <a:r>
              <a:rPr lang="en-IE" dirty="0">
                <a:solidFill>
                  <a:schemeClr val="bg1"/>
                </a:solidFill>
              </a:rPr>
              <a:t> </a:t>
            </a:r>
          </a:p>
        </p:txBody>
      </p:sp>
      <p:pic>
        <p:nvPicPr>
          <p:cNvPr id="2" name="Picture 1">
            <a:extLst>
              <a:ext uri="{FF2B5EF4-FFF2-40B4-BE49-F238E27FC236}">
                <a16:creationId xmlns:a16="http://schemas.microsoft.com/office/drawing/2014/main" id="{A98F2E45-EF37-2ADD-747A-2B89F25AF72C}"/>
              </a:ext>
            </a:extLst>
          </p:cNvPr>
          <p:cNvPicPr>
            <a:picLocks noChangeAspect="1"/>
          </p:cNvPicPr>
          <p:nvPr/>
        </p:nvPicPr>
        <p:blipFill>
          <a:blip r:embed="rId3"/>
          <a:stretch>
            <a:fillRect/>
          </a:stretch>
        </p:blipFill>
        <p:spPr>
          <a:xfrm>
            <a:off x="197906" y="408562"/>
            <a:ext cx="11796187" cy="5651769"/>
          </a:xfrm>
          <a:prstGeom prst="rect">
            <a:avLst/>
          </a:prstGeom>
        </p:spPr>
      </p:pic>
    </p:spTree>
    <p:extLst>
      <p:ext uri="{BB962C8B-B14F-4D97-AF65-F5344CB8AC3E}">
        <p14:creationId xmlns:p14="http://schemas.microsoft.com/office/powerpoint/2010/main" val="2518203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BEA17BC3-CF7F-F54C-859D-808F8DCDAA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93134D-E4D1-4AF1-1A52-8A24627332EB}"/>
              </a:ext>
            </a:extLst>
          </p:cNvPr>
          <p:cNvSpPr txBox="1"/>
          <p:nvPr/>
        </p:nvSpPr>
        <p:spPr>
          <a:xfrm>
            <a:off x="925745" y="1444558"/>
            <a:ext cx="10340503" cy="369332"/>
          </a:xfrm>
          <a:prstGeom prst="rect">
            <a:avLst/>
          </a:prstGeom>
          <a:noFill/>
        </p:spPr>
        <p:txBody>
          <a:bodyPr wrap="square" rtlCol="0">
            <a:spAutoFit/>
          </a:bodyPr>
          <a:lstStyle/>
          <a:p>
            <a:pPr algn="ctr"/>
            <a:r>
              <a:rPr lang="en-IE" b="0" dirty="0">
                <a:solidFill>
                  <a:srgbClr val="9CDCFE"/>
                </a:solidFill>
                <a:effectLst/>
                <a:latin typeface="Menlo" panose="020B0609030804020204" pitchFamily="49" charset="0"/>
              </a:rPr>
              <a:t>What did we just see????????</a:t>
            </a:r>
            <a:endParaRPr lang="en-IE" b="0" dirty="0">
              <a:solidFill>
                <a:srgbClr val="CCCCCC"/>
              </a:solidFill>
              <a:effectLst/>
              <a:latin typeface="Menlo" panose="020B0609030804020204" pitchFamily="49" charset="0"/>
            </a:endParaRPr>
          </a:p>
        </p:txBody>
      </p:sp>
      <p:pic>
        <p:nvPicPr>
          <p:cNvPr id="7" name="Picture 6">
            <a:extLst>
              <a:ext uri="{FF2B5EF4-FFF2-40B4-BE49-F238E27FC236}">
                <a16:creationId xmlns:a16="http://schemas.microsoft.com/office/drawing/2014/main" id="{A8BFF2A5-6C67-6CA4-2D81-93DA70D88C55}"/>
              </a:ext>
            </a:extLst>
          </p:cNvPr>
          <p:cNvPicPr>
            <a:picLocks noChangeAspect="1"/>
          </p:cNvPicPr>
          <p:nvPr/>
        </p:nvPicPr>
        <p:blipFill>
          <a:blip r:embed="rId2"/>
          <a:stretch>
            <a:fillRect/>
          </a:stretch>
        </p:blipFill>
        <p:spPr>
          <a:xfrm>
            <a:off x="3717483" y="1813890"/>
            <a:ext cx="4757029" cy="4772260"/>
          </a:xfrm>
          <a:prstGeom prst="rect">
            <a:avLst/>
          </a:prstGeom>
          <a:effectLst>
            <a:reflection blurRad="6350" stA="50000" endA="300" endPos="5044" dir="5400000" sy="-100000" algn="bl" rotWithShape="0"/>
          </a:effectLst>
        </p:spPr>
      </p:pic>
    </p:spTree>
    <p:extLst>
      <p:ext uri="{BB962C8B-B14F-4D97-AF65-F5344CB8AC3E}">
        <p14:creationId xmlns:p14="http://schemas.microsoft.com/office/powerpoint/2010/main" val="190263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434810D0-FF54-5ECC-69E2-560CDAC0347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87512AD-B579-17DE-8EE9-79FCFA22C885}"/>
              </a:ext>
            </a:extLst>
          </p:cNvPr>
          <p:cNvPicPr>
            <a:picLocks noChangeAspect="1"/>
          </p:cNvPicPr>
          <p:nvPr/>
        </p:nvPicPr>
        <p:blipFill>
          <a:blip r:embed="rId2">
            <a:alphaModFix amt="23000"/>
          </a:blip>
          <a:stretch>
            <a:fillRect/>
          </a:stretch>
        </p:blipFill>
        <p:spPr>
          <a:xfrm>
            <a:off x="2335449" y="3575630"/>
            <a:ext cx="7440038" cy="3282370"/>
          </a:xfrm>
          <a:prstGeom prst="rect">
            <a:avLst/>
          </a:prstGeom>
        </p:spPr>
      </p:pic>
      <p:sp>
        <p:nvSpPr>
          <p:cNvPr id="2" name="TextBox 1">
            <a:extLst>
              <a:ext uri="{FF2B5EF4-FFF2-40B4-BE49-F238E27FC236}">
                <a16:creationId xmlns:a16="http://schemas.microsoft.com/office/drawing/2014/main" id="{DD070DA5-BEB6-775A-4EC0-EAC69D023150}"/>
              </a:ext>
            </a:extLst>
          </p:cNvPr>
          <p:cNvSpPr txBox="1"/>
          <p:nvPr/>
        </p:nvSpPr>
        <p:spPr>
          <a:xfrm>
            <a:off x="0" y="1155359"/>
            <a:ext cx="12110936" cy="62770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b="0" dirty="0">
                <a:solidFill>
                  <a:srgbClr val="9CDCFE"/>
                </a:solidFill>
                <a:effectLst/>
                <a:latin typeface="Menlo" panose="020B0609030804020204" pitchFamily="49" charset="0"/>
              </a:rPr>
              <a:t>We opened our Dev Tools and Selected the JavaScript Console</a:t>
            </a:r>
          </a:p>
          <a:p>
            <a:pPr marL="285750" indent="-285750">
              <a:lnSpc>
                <a:spcPct val="150000"/>
              </a:lnSpc>
              <a:buFont typeface="Arial" panose="020B0604020202020204" pitchFamily="34" charset="0"/>
              <a:buChar char="•"/>
            </a:pPr>
            <a:r>
              <a:rPr lang="en-IE" dirty="0">
                <a:solidFill>
                  <a:srgbClr val="9CDCFE"/>
                </a:solidFill>
                <a:latin typeface="Menlo" panose="020B0609030804020204" pitchFamily="49" charset="0"/>
              </a:rPr>
              <a:t>We changed the inner HTML of the heading (h1) element</a:t>
            </a:r>
          </a:p>
          <a:p>
            <a:pPr marL="742950" lvl="1" indent="-285750">
              <a:lnSpc>
                <a:spcPct val="150000"/>
              </a:lnSpc>
              <a:buFont typeface="Arial" panose="020B0604020202020204" pitchFamily="34" charset="0"/>
              <a:buChar char="•"/>
            </a:pPr>
            <a:r>
              <a:rPr lang="en-IE" b="0" dirty="0" err="1">
                <a:solidFill>
                  <a:srgbClr val="9CDCFE"/>
                </a:solidFill>
                <a:effectLst/>
                <a:latin typeface="Menlo" panose="020B0609030804020204" pitchFamily="49" charset="0"/>
              </a:rPr>
              <a:t>document</a:t>
            </a:r>
            <a:r>
              <a:rPr lang="en-IE" b="0" dirty="0" err="1">
                <a:solidFill>
                  <a:srgbClr val="D4D4D4"/>
                </a:solidFill>
                <a:effectLst/>
                <a:latin typeface="Menlo" panose="020B0609030804020204" pitchFamily="49" charset="0"/>
              </a:rPr>
              <a:t>.</a:t>
            </a:r>
            <a:r>
              <a:rPr lang="en-IE" b="0" dirty="0" err="1">
                <a:solidFill>
                  <a:srgbClr val="DCDCAA"/>
                </a:solidFill>
                <a:effectLst/>
                <a:latin typeface="Menlo" panose="020B0609030804020204" pitchFamily="49" charset="0"/>
              </a:rPr>
              <a:t>querySelector</a:t>
            </a:r>
            <a:r>
              <a:rPr lang="en-IE" b="0" dirty="0">
                <a:solidFill>
                  <a:srgbClr val="D4D4D4"/>
                </a:solidFill>
                <a:effectLst/>
                <a:latin typeface="Menlo" panose="020B0609030804020204" pitchFamily="49" charset="0"/>
              </a:rPr>
              <a:t>(</a:t>
            </a:r>
            <a:r>
              <a:rPr lang="en-IE" b="0" dirty="0">
                <a:solidFill>
                  <a:srgbClr val="CE9178"/>
                </a:solidFill>
                <a:effectLst/>
                <a:latin typeface="Menlo" panose="020B0609030804020204" pitchFamily="49" charset="0"/>
              </a:rPr>
              <a:t>"h1"</a:t>
            </a:r>
            <a:r>
              <a:rPr lang="en-IE" b="0" dirty="0">
                <a:solidFill>
                  <a:srgbClr val="D4D4D4"/>
                </a:solidFill>
                <a:effectLst/>
                <a:latin typeface="Menlo" panose="020B0609030804020204" pitchFamily="49" charset="0"/>
              </a:rPr>
              <a:t>).</a:t>
            </a:r>
            <a:r>
              <a:rPr lang="en-IE" b="0" dirty="0" err="1">
                <a:solidFill>
                  <a:srgbClr val="9CDCFE"/>
                </a:solidFill>
                <a:effectLst/>
                <a:latin typeface="Menlo" panose="020B0609030804020204" pitchFamily="49" charset="0"/>
              </a:rPr>
              <a:t>innerHTML</a:t>
            </a:r>
            <a:r>
              <a:rPr lang="en-IE" b="0" dirty="0">
                <a:solidFill>
                  <a:srgbClr val="D4D4D4"/>
                </a:solidFill>
                <a:effectLst/>
                <a:latin typeface="Menlo" panose="020B0609030804020204" pitchFamily="49" charset="0"/>
              </a:rPr>
              <a:t> = </a:t>
            </a:r>
            <a:r>
              <a:rPr lang="en-IE" b="0" dirty="0">
                <a:solidFill>
                  <a:srgbClr val="CE9178"/>
                </a:solidFill>
                <a:effectLst/>
                <a:latin typeface="Menlo" panose="020B0609030804020204" pitchFamily="49" charset="0"/>
              </a:rPr>
              <a:t>"JavaScript is Cooler"</a:t>
            </a:r>
            <a:r>
              <a:rPr lang="en-IE" b="0" dirty="0">
                <a:solidFill>
                  <a:srgbClr val="D4D4D4"/>
                </a:solidFill>
                <a:effectLst/>
                <a:latin typeface="Menlo" panose="020B0609030804020204" pitchFamily="49" charset="0"/>
              </a:rPr>
              <a:t>;</a:t>
            </a:r>
          </a:p>
          <a:p>
            <a:pPr marL="285750" indent="-285750">
              <a:lnSpc>
                <a:spcPct val="150000"/>
              </a:lnSpc>
              <a:buFont typeface="Arial" panose="020B0604020202020204" pitchFamily="34" charset="0"/>
              <a:buChar char="•"/>
            </a:pPr>
            <a:r>
              <a:rPr lang="en-IE" dirty="0">
                <a:solidFill>
                  <a:srgbClr val="9CDDFF"/>
                </a:solidFill>
                <a:latin typeface="Menlo" panose="020B0609030804020204" pitchFamily="49" charset="0"/>
              </a:rPr>
              <a:t>This is an example of changing the content of our page using JavaScript</a:t>
            </a:r>
          </a:p>
          <a:p>
            <a:pPr marL="285750" indent="-285750">
              <a:lnSpc>
                <a:spcPct val="150000"/>
              </a:lnSpc>
              <a:buFont typeface="Arial" panose="020B0604020202020204" pitchFamily="34" charset="0"/>
              <a:buChar char="•"/>
            </a:pPr>
            <a:r>
              <a:rPr lang="en-IE" b="0" dirty="0">
                <a:solidFill>
                  <a:srgbClr val="9CDDFF"/>
                </a:solidFill>
                <a:effectLst/>
                <a:latin typeface="Menlo" panose="020B0609030804020204" pitchFamily="49" charset="0"/>
              </a:rPr>
              <a:t>Then we attached multiple </a:t>
            </a:r>
            <a:r>
              <a:rPr lang="en-IE" dirty="0">
                <a:solidFill>
                  <a:srgbClr val="9CDDFF"/>
                </a:solidFill>
                <a:latin typeface="Menlo" panose="020B0609030804020204" pitchFamily="49" charset="0"/>
              </a:rPr>
              <a:t>event listeners to our heading (h1) element</a:t>
            </a:r>
          </a:p>
          <a:p>
            <a:pPr marL="742950" lvl="1" indent="-285750">
              <a:lnSpc>
                <a:spcPct val="150000"/>
              </a:lnSpc>
              <a:buFont typeface="Arial" panose="020B0604020202020204" pitchFamily="34" charset="0"/>
              <a:buChar char="•"/>
            </a:pPr>
            <a:r>
              <a:rPr lang="en-IE" b="0" dirty="0" err="1">
                <a:solidFill>
                  <a:srgbClr val="9CDCFE"/>
                </a:solidFill>
                <a:effectLst/>
                <a:latin typeface="Menlo" panose="020B0609030804020204" pitchFamily="49" charset="0"/>
              </a:rPr>
              <a:t>document</a:t>
            </a:r>
            <a:r>
              <a:rPr lang="en-IE" b="0" dirty="0" err="1">
                <a:solidFill>
                  <a:srgbClr val="D4D4D4"/>
                </a:solidFill>
                <a:effectLst/>
                <a:latin typeface="Menlo" panose="020B0609030804020204" pitchFamily="49" charset="0"/>
              </a:rPr>
              <a:t>.</a:t>
            </a:r>
            <a:r>
              <a:rPr lang="en-IE" b="0" dirty="0" err="1">
                <a:solidFill>
                  <a:srgbClr val="DCDCAA"/>
                </a:solidFill>
                <a:effectLst/>
                <a:latin typeface="Menlo" panose="020B0609030804020204" pitchFamily="49" charset="0"/>
              </a:rPr>
              <a:t>getElementById</a:t>
            </a:r>
            <a:r>
              <a:rPr lang="en-IE" b="0" dirty="0">
                <a:solidFill>
                  <a:srgbClr val="D4D4D4"/>
                </a:solidFill>
                <a:effectLst/>
                <a:latin typeface="Menlo" panose="020B0609030804020204" pitchFamily="49" charset="0"/>
              </a:rPr>
              <a:t>(</a:t>
            </a:r>
            <a:r>
              <a:rPr lang="en-IE" b="0" dirty="0">
                <a:solidFill>
                  <a:srgbClr val="CE9178"/>
                </a:solidFill>
                <a:effectLst/>
                <a:latin typeface="Menlo" panose="020B0609030804020204" pitchFamily="49" charset="0"/>
              </a:rPr>
              <a:t>"heading"</a:t>
            </a:r>
            <a:r>
              <a:rPr lang="en-IE" b="0" dirty="0">
                <a:solidFill>
                  <a:srgbClr val="D4D4D4"/>
                </a:solidFill>
                <a:effectLst/>
                <a:latin typeface="Menlo" panose="020B0609030804020204" pitchFamily="49" charset="0"/>
              </a:rPr>
              <a:t>)</a:t>
            </a:r>
            <a:endParaRPr lang="en-IE" dirty="0">
              <a:solidFill>
                <a:srgbClr val="CCCCCC"/>
              </a:solidFill>
              <a:latin typeface="Menlo" panose="020B0609030804020204" pitchFamily="49" charset="0"/>
            </a:endParaRPr>
          </a:p>
          <a:p>
            <a:pPr marL="1200150" lvl="2" indent="-285750">
              <a:lnSpc>
                <a:spcPct val="150000"/>
              </a:lnSpc>
              <a:buFont typeface="Arial" panose="020B0604020202020204" pitchFamily="34" charset="0"/>
              <a:buChar char="•"/>
            </a:pPr>
            <a:r>
              <a:rPr lang="en-IE" b="0" dirty="0">
                <a:solidFill>
                  <a:srgbClr val="DCDCAA"/>
                </a:solidFill>
                <a:effectLst/>
                <a:latin typeface="Menlo" panose="020B0609030804020204" pitchFamily="49" charset="0"/>
              </a:rPr>
              <a:t>.</a:t>
            </a:r>
            <a:r>
              <a:rPr lang="en-IE" b="0" dirty="0" err="1">
                <a:solidFill>
                  <a:srgbClr val="DCDCAA"/>
                </a:solidFill>
                <a:effectLst/>
                <a:latin typeface="Menlo" panose="020B0609030804020204" pitchFamily="49" charset="0"/>
              </a:rPr>
              <a:t>addEventListener</a:t>
            </a:r>
            <a:r>
              <a:rPr lang="en-IE" b="0" dirty="0">
                <a:solidFill>
                  <a:srgbClr val="D4D4D4"/>
                </a:solidFill>
                <a:effectLst/>
                <a:latin typeface="Menlo" panose="020B0609030804020204" pitchFamily="49" charset="0"/>
              </a:rPr>
              <a:t>(</a:t>
            </a:r>
            <a:r>
              <a:rPr lang="en-IE" b="0" dirty="0">
                <a:solidFill>
                  <a:srgbClr val="CE9178"/>
                </a:solidFill>
                <a:effectLst/>
                <a:latin typeface="Menlo" panose="020B0609030804020204" pitchFamily="49" charset="0"/>
              </a:rPr>
              <a:t>"mouseover"</a:t>
            </a:r>
            <a:r>
              <a:rPr lang="en-IE" b="0" dirty="0">
                <a:solidFill>
                  <a:srgbClr val="D4D4D4"/>
                </a:solidFill>
                <a:effectLst/>
                <a:latin typeface="Menlo" panose="020B0609030804020204" pitchFamily="49" charset="0"/>
              </a:rPr>
              <a:t>, () </a:t>
            </a:r>
            <a:r>
              <a:rPr lang="en-IE" b="0" dirty="0">
                <a:solidFill>
                  <a:srgbClr val="569CD6"/>
                </a:solidFill>
                <a:effectLst/>
                <a:latin typeface="Menlo" panose="020B0609030804020204" pitchFamily="49" charset="0"/>
              </a:rPr>
              <a:t>=&gt;</a:t>
            </a:r>
            <a:r>
              <a:rPr lang="en-IE" b="0" dirty="0">
                <a:solidFill>
                  <a:srgbClr val="D4D4D4"/>
                </a:solidFill>
                <a:effectLst/>
                <a:latin typeface="Menlo" panose="020B0609030804020204" pitchFamily="49" charset="0"/>
              </a:rPr>
              <a:t> </a:t>
            </a:r>
            <a:r>
              <a:rPr lang="en-IE" b="0" dirty="0" err="1">
                <a:solidFill>
                  <a:srgbClr val="9CDCFE"/>
                </a:solidFill>
                <a:effectLst/>
                <a:latin typeface="Menlo" panose="020B0609030804020204" pitchFamily="49" charset="0"/>
              </a:rPr>
              <a:t>console</a:t>
            </a:r>
            <a:r>
              <a:rPr lang="en-IE" b="0" dirty="0" err="1">
                <a:solidFill>
                  <a:srgbClr val="D4D4D4"/>
                </a:solidFill>
                <a:effectLst/>
                <a:latin typeface="Menlo" panose="020B0609030804020204" pitchFamily="49" charset="0"/>
              </a:rPr>
              <a:t>.</a:t>
            </a:r>
            <a:r>
              <a:rPr lang="en-IE" b="0" dirty="0" err="1">
                <a:solidFill>
                  <a:srgbClr val="DCDCAA"/>
                </a:solidFill>
                <a:effectLst/>
                <a:latin typeface="Menlo" panose="020B0609030804020204" pitchFamily="49" charset="0"/>
              </a:rPr>
              <a:t>log</a:t>
            </a:r>
            <a:r>
              <a:rPr lang="en-IE" b="0" dirty="0">
                <a:solidFill>
                  <a:srgbClr val="D4D4D4"/>
                </a:solidFill>
                <a:effectLst/>
                <a:latin typeface="Menlo" panose="020B0609030804020204" pitchFamily="49" charset="0"/>
              </a:rPr>
              <a:t>(</a:t>
            </a:r>
            <a:r>
              <a:rPr lang="en-IE" b="0" dirty="0">
                <a:solidFill>
                  <a:srgbClr val="CE9178"/>
                </a:solidFill>
                <a:effectLst/>
                <a:latin typeface="Menlo" panose="020B0609030804020204" pitchFamily="49" charset="0"/>
              </a:rPr>
              <a:t>"</a:t>
            </a:r>
            <a:r>
              <a:rPr lang="en-IE" b="0" dirty="0" err="1">
                <a:solidFill>
                  <a:srgbClr val="CE9178"/>
                </a:solidFill>
                <a:effectLst/>
                <a:latin typeface="Menlo" panose="020B0609030804020204" pitchFamily="49" charset="0"/>
              </a:rPr>
              <a:t>squeek</a:t>
            </a:r>
            <a:r>
              <a:rPr lang="en-IE" b="0" dirty="0">
                <a:solidFill>
                  <a:srgbClr val="CE9178"/>
                </a:solidFill>
                <a:effectLst/>
                <a:latin typeface="Menlo" panose="020B0609030804020204" pitchFamily="49" charset="0"/>
              </a:rPr>
              <a:t>"</a:t>
            </a:r>
            <a:r>
              <a:rPr lang="en-IE" b="0" dirty="0">
                <a:solidFill>
                  <a:srgbClr val="D4D4D4"/>
                </a:solidFill>
                <a:effectLst/>
                <a:latin typeface="Menlo" panose="020B0609030804020204" pitchFamily="49" charset="0"/>
              </a:rPr>
              <a:t>))</a:t>
            </a:r>
          </a:p>
          <a:p>
            <a:pPr marL="1200150" lvl="2" indent="-285750">
              <a:lnSpc>
                <a:spcPct val="150000"/>
              </a:lnSpc>
              <a:buFont typeface="Arial" panose="020B0604020202020204" pitchFamily="34" charset="0"/>
              <a:buChar char="•"/>
            </a:pPr>
            <a:r>
              <a:rPr lang="en-IE" b="0" dirty="0">
                <a:solidFill>
                  <a:srgbClr val="D4D4D4"/>
                </a:solidFill>
                <a:effectLst/>
                <a:latin typeface="Menlo" panose="020B0609030804020204" pitchFamily="49" charset="0"/>
              </a:rPr>
              <a:t>.</a:t>
            </a:r>
            <a:r>
              <a:rPr lang="en-IE" b="0" dirty="0" err="1">
                <a:solidFill>
                  <a:srgbClr val="DCDCAA"/>
                </a:solidFill>
                <a:effectLst/>
                <a:latin typeface="Menlo" panose="020B0609030804020204" pitchFamily="49" charset="0"/>
              </a:rPr>
              <a:t>addEventListener</a:t>
            </a:r>
            <a:r>
              <a:rPr lang="en-IE" b="0" dirty="0">
                <a:solidFill>
                  <a:srgbClr val="D4D4D4"/>
                </a:solidFill>
                <a:effectLst/>
                <a:latin typeface="Menlo" panose="020B0609030804020204" pitchFamily="49" charset="0"/>
              </a:rPr>
              <a:t>(</a:t>
            </a:r>
            <a:r>
              <a:rPr lang="en-IE" b="0" dirty="0">
                <a:solidFill>
                  <a:srgbClr val="CE9178"/>
                </a:solidFill>
                <a:effectLst/>
                <a:latin typeface="Menlo" panose="020B0609030804020204" pitchFamily="49" charset="0"/>
              </a:rPr>
              <a:t>"click"</a:t>
            </a:r>
            <a:r>
              <a:rPr lang="en-IE" b="0" dirty="0">
                <a:solidFill>
                  <a:srgbClr val="D4D4D4"/>
                </a:solidFill>
                <a:effectLst/>
                <a:latin typeface="Menlo" panose="020B0609030804020204" pitchFamily="49" charset="0"/>
              </a:rPr>
              <a:t>, (</a:t>
            </a:r>
            <a:r>
              <a:rPr lang="en-IE" b="0" dirty="0">
                <a:solidFill>
                  <a:srgbClr val="9CDCFE"/>
                </a:solidFill>
                <a:effectLst/>
                <a:latin typeface="Menlo" panose="020B0609030804020204" pitchFamily="49" charset="0"/>
              </a:rPr>
              <a:t>event</a:t>
            </a:r>
            <a:r>
              <a:rPr lang="en-IE" b="0" dirty="0">
                <a:solidFill>
                  <a:srgbClr val="D4D4D4"/>
                </a:solidFill>
                <a:effectLst/>
                <a:latin typeface="Menlo" panose="020B0609030804020204" pitchFamily="49" charset="0"/>
              </a:rPr>
              <a:t>) </a:t>
            </a:r>
            <a:r>
              <a:rPr lang="en-IE" b="0" dirty="0">
                <a:solidFill>
                  <a:srgbClr val="569CD6"/>
                </a:solidFill>
                <a:effectLst/>
                <a:latin typeface="Menlo" panose="020B0609030804020204" pitchFamily="49" charset="0"/>
              </a:rPr>
              <a:t>=&gt;</a:t>
            </a:r>
            <a:r>
              <a:rPr lang="en-IE" b="0" dirty="0">
                <a:solidFill>
                  <a:srgbClr val="D4D4D4"/>
                </a:solidFill>
                <a:effectLst/>
                <a:latin typeface="Menlo" panose="020B0609030804020204" pitchFamily="49" charset="0"/>
              </a:rPr>
              <a:t> </a:t>
            </a:r>
            <a:r>
              <a:rPr lang="en-IE" b="0" dirty="0" err="1">
                <a:solidFill>
                  <a:srgbClr val="9CDCFE"/>
                </a:solidFill>
                <a:effectLst/>
                <a:latin typeface="Menlo" panose="020B0609030804020204" pitchFamily="49" charset="0"/>
              </a:rPr>
              <a:t>event</a:t>
            </a:r>
            <a:r>
              <a:rPr lang="en-IE" b="0" dirty="0" err="1">
                <a:solidFill>
                  <a:srgbClr val="D4D4D4"/>
                </a:solidFill>
                <a:effectLst/>
                <a:latin typeface="Menlo" panose="020B0609030804020204" pitchFamily="49" charset="0"/>
              </a:rPr>
              <a:t>.</a:t>
            </a:r>
            <a:r>
              <a:rPr lang="en-IE" b="0" dirty="0" err="1">
                <a:solidFill>
                  <a:srgbClr val="9CDCFE"/>
                </a:solidFill>
                <a:effectLst/>
                <a:latin typeface="Menlo" panose="020B0609030804020204" pitchFamily="49" charset="0"/>
              </a:rPr>
              <a:t>target</a:t>
            </a:r>
            <a:r>
              <a:rPr lang="en-IE" b="0" dirty="0" err="1">
                <a:solidFill>
                  <a:srgbClr val="D4D4D4"/>
                </a:solidFill>
                <a:effectLst/>
                <a:latin typeface="Menlo" panose="020B0609030804020204" pitchFamily="49" charset="0"/>
              </a:rPr>
              <a:t>.</a:t>
            </a:r>
            <a:r>
              <a:rPr lang="en-IE" b="0" dirty="0" err="1">
                <a:solidFill>
                  <a:srgbClr val="9CDCFE"/>
                </a:solidFill>
                <a:effectLst/>
                <a:latin typeface="Menlo" panose="020B0609030804020204" pitchFamily="49" charset="0"/>
              </a:rPr>
              <a:t>style</a:t>
            </a:r>
            <a:r>
              <a:rPr lang="en-IE" b="0" dirty="0" err="1">
                <a:solidFill>
                  <a:srgbClr val="D4D4D4"/>
                </a:solidFill>
                <a:effectLst/>
                <a:latin typeface="Menlo" panose="020B0609030804020204" pitchFamily="49" charset="0"/>
              </a:rPr>
              <a:t>.</a:t>
            </a:r>
            <a:r>
              <a:rPr lang="en-IE" b="0" dirty="0" err="1">
                <a:solidFill>
                  <a:srgbClr val="9CDCFE"/>
                </a:solidFill>
                <a:effectLst/>
                <a:latin typeface="Menlo" panose="020B0609030804020204" pitchFamily="49" charset="0"/>
              </a:rPr>
              <a:t>background</a:t>
            </a:r>
            <a:r>
              <a:rPr lang="en-IE" b="0" dirty="0">
                <a:solidFill>
                  <a:srgbClr val="9CDCFE"/>
                </a:solidFill>
                <a:effectLst/>
                <a:latin typeface="Menlo" panose="020B0609030804020204" pitchFamily="49" charset="0"/>
              </a:rPr>
              <a:t> </a:t>
            </a:r>
            <a:r>
              <a:rPr lang="en-IE" b="0" dirty="0">
                <a:solidFill>
                  <a:srgbClr val="D4D4D4"/>
                </a:solidFill>
                <a:effectLst/>
                <a:latin typeface="Menlo" panose="020B0609030804020204" pitchFamily="49" charset="0"/>
              </a:rPr>
              <a:t>= </a:t>
            </a:r>
            <a:r>
              <a:rPr lang="en-IE" b="0" dirty="0">
                <a:solidFill>
                  <a:srgbClr val="CE9178"/>
                </a:solidFill>
                <a:effectLst/>
                <a:latin typeface="Menlo" panose="020B0609030804020204" pitchFamily="49" charset="0"/>
              </a:rPr>
              <a:t>"pink"</a:t>
            </a:r>
            <a:r>
              <a:rPr lang="en-IE" b="0" dirty="0">
                <a:solidFill>
                  <a:srgbClr val="D4D4D4"/>
                </a:solidFill>
                <a:effectLst/>
                <a:latin typeface="Menlo" panose="020B0609030804020204" pitchFamily="49" charset="0"/>
              </a:rPr>
              <a:t>)</a:t>
            </a:r>
          </a:p>
          <a:p>
            <a:pPr marL="285750" indent="-285750">
              <a:lnSpc>
                <a:spcPct val="150000"/>
              </a:lnSpc>
              <a:buFont typeface="Arial" panose="020B0604020202020204" pitchFamily="34" charset="0"/>
              <a:buChar char="•"/>
            </a:pPr>
            <a:r>
              <a:rPr lang="en-IE" dirty="0">
                <a:solidFill>
                  <a:srgbClr val="9CDDFF"/>
                </a:solidFill>
                <a:latin typeface="Menlo" panose="020B0609030804020204" pitchFamily="49" charset="0"/>
              </a:rPr>
              <a:t>This is an example of responding to user input, either directly or indirectly</a:t>
            </a:r>
          </a:p>
          <a:p>
            <a:pPr marL="285750" indent="-285750">
              <a:lnSpc>
                <a:spcPct val="150000"/>
              </a:lnSpc>
              <a:buFont typeface="Arial" panose="020B0604020202020204" pitchFamily="34" charset="0"/>
              <a:buChar char="•"/>
            </a:pPr>
            <a:r>
              <a:rPr lang="en-IE" dirty="0">
                <a:solidFill>
                  <a:srgbClr val="9CDDFF"/>
                </a:solidFill>
                <a:latin typeface="Menlo" panose="020B0609030804020204" pitchFamily="49" charset="0"/>
              </a:rPr>
              <a:t>All of this is client-side, browser-based JavaScript </a:t>
            </a:r>
          </a:p>
          <a:p>
            <a:pPr marL="285750" indent="-285750">
              <a:lnSpc>
                <a:spcPct val="150000"/>
              </a:lnSpc>
              <a:buFont typeface="Arial" panose="020B0604020202020204" pitchFamily="34" charset="0"/>
              <a:buChar char="•"/>
            </a:pPr>
            <a:r>
              <a:rPr lang="en-IE" dirty="0">
                <a:solidFill>
                  <a:srgbClr val="9CDDFF"/>
                </a:solidFill>
                <a:latin typeface="Menlo" panose="020B0609030804020204" pitchFamily="49" charset="0"/>
              </a:rPr>
              <a:t>We are manipulating the DOM or Document Object Model</a:t>
            </a:r>
          </a:p>
          <a:p>
            <a:pPr marL="285750" indent="-285750">
              <a:lnSpc>
                <a:spcPct val="150000"/>
              </a:lnSpc>
              <a:buFont typeface="Arial" panose="020B0604020202020204" pitchFamily="34" charset="0"/>
              <a:buChar char="•"/>
            </a:pPr>
            <a:r>
              <a:rPr lang="en-IE" dirty="0">
                <a:solidFill>
                  <a:srgbClr val="9CDDFF"/>
                </a:solidFill>
                <a:latin typeface="Menlo" panose="020B0609030804020204" pitchFamily="49" charset="0"/>
              </a:rPr>
              <a:t>We will cover all these examples in detail in the coming lectures</a:t>
            </a:r>
          </a:p>
          <a:p>
            <a:pPr marL="285750" indent="-285750">
              <a:lnSpc>
                <a:spcPct val="150000"/>
              </a:lnSpc>
              <a:buFont typeface="Arial" panose="020B0604020202020204" pitchFamily="34" charset="0"/>
              <a:buChar char="•"/>
            </a:pPr>
            <a:r>
              <a:rPr lang="en-IE" dirty="0">
                <a:solidFill>
                  <a:srgbClr val="9CDDFF"/>
                </a:solidFill>
                <a:latin typeface="Menlo" panose="020B0609030804020204" pitchFamily="49" charset="0"/>
              </a:rPr>
              <a:t>But for now……..</a:t>
            </a:r>
          </a:p>
          <a:p>
            <a:pPr marL="742950" lvl="1" indent="-285750">
              <a:lnSpc>
                <a:spcPct val="150000"/>
              </a:lnSpc>
              <a:buFont typeface="Arial" panose="020B0604020202020204" pitchFamily="34" charset="0"/>
              <a:buChar char="•"/>
            </a:pPr>
            <a:endParaRPr lang="en-IE" b="0" dirty="0">
              <a:solidFill>
                <a:srgbClr val="9CDDFF"/>
              </a:solidFill>
              <a:effectLst/>
              <a:latin typeface="Menlo" panose="020B0609030804020204" pitchFamily="49" charset="0"/>
            </a:endParaRPr>
          </a:p>
          <a:p>
            <a:pPr marL="742950" lvl="1" indent="-285750">
              <a:lnSpc>
                <a:spcPct val="150000"/>
              </a:lnSpc>
              <a:buFont typeface="Arial" panose="020B0604020202020204" pitchFamily="34" charset="0"/>
              <a:buChar char="•"/>
            </a:pPr>
            <a:endParaRPr lang="en-IE" b="0" dirty="0">
              <a:solidFill>
                <a:srgbClr val="9CDCFE"/>
              </a:solidFill>
              <a:effectLst/>
              <a:latin typeface="Menlo" panose="020B0609030804020204" pitchFamily="49" charset="0"/>
            </a:endParaRPr>
          </a:p>
        </p:txBody>
      </p:sp>
      <p:sp>
        <p:nvSpPr>
          <p:cNvPr id="3" name="TextBox 2">
            <a:extLst>
              <a:ext uri="{FF2B5EF4-FFF2-40B4-BE49-F238E27FC236}">
                <a16:creationId xmlns:a16="http://schemas.microsoft.com/office/drawing/2014/main" id="{DF81A8FA-1A35-0D3F-5BB1-FD757A5CC7EC}"/>
              </a:ext>
            </a:extLst>
          </p:cNvPr>
          <p:cNvSpPr txBox="1"/>
          <p:nvPr/>
        </p:nvSpPr>
        <p:spPr>
          <a:xfrm>
            <a:off x="2362202" y="155644"/>
            <a:ext cx="7467596" cy="707886"/>
          </a:xfrm>
          <a:prstGeom prst="rect">
            <a:avLst/>
          </a:prstGeom>
          <a:noFill/>
        </p:spPr>
        <p:txBody>
          <a:bodyPr wrap="square" rtlCol="0">
            <a:spAutoFit/>
          </a:bodyPr>
          <a:lstStyle/>
          <a:p>
            <a:r>
              <a:rPr lang="en-IE" sz="4000" dirty="0">
                <a:solidFill>
                  <a:srgbClr val="9CDDFF"/>
                </a:solidFill>
                <a:latin typeface="Menlo" panose="020B0609030804020204" pitchFamily="49" charset="0"/>
                <a:ea typeface="Menlo" panose="020B0609030804020204" pitchFamily="49" charset="0"/>
                <a:cs typeface="Menlo" panose="020B0609030804020204" pitchFamily="49" charset="0"/>
              </a:rPr>
              <a:t>What did we just see?</a:t>
            </a:r>
          </a:p>
        </p:txBody>
      </p:sp>
    </p:spTree>
    <p:extLst>
      <p:ext uri="{BB962C8B-B14F-4D97-AF65-F5344CB8AC3E}">
        <p14:creationId xmlns:p14="http://schemas.microsoft.com/office/powerpoint/2010/main" val="27322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33250"/>
                            </p:stCondLst>
                            <p:childTnLst>
                              <p:par>
                                <p:cTn id="13" presetID="9"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87D61E-3778-8613-0AD1-5F55EC2B8313}"/>
              </a:ext>
            </a:extLst>
          </p:cNvPr>
          <p:cNvPicPr>
            <a:picLocks noChangeAspect="1"/>
          </p:cNvPicPr>
          <p:nvPr/>
        </p:nvPicPr>
        <p:blipFill rotWithShape="1">
          <a:blip r:embed="rId3"/>
          <a:srcRect t="13556" r="9090" b="1542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71D86C-5315-8279-B2A5-903916ED351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bg1"/>
                </a:solidFill>
              </a:rPr>
              <a:t>Step Back</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69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par>
                          <p:cTn id="8" fill="hold">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08" name="Rectangle 410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51ACFDBC-C8C8-B3D2-B789-6BA312F0500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4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FF5978-5327-F9E7-93F3-DA221C766B6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HTML defines the Structure of your Web Page</a:t>
            </a:r>
          </a:p>
        </p:txBody>
      </p:sp>
    </p:spTree>
    <p:extLst>
      <p:ext uri="{BB962C8B-B14F-4D97-AF65-F5344CB8AC3E}">
        <p14:creationId xmlns:p14="http://schemas.microsoft.com/office/powerpoint/2010/main" val="17961526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4E73A9-557F-9354-F54D-8FDCC8B71907}"/>
              </a:ext>
            </a:extLst>
          </p:cNvPr>
          <p:cNvPicPr>
            <a:picLocks noChangeAspect="1"/>
          </p:cNvPicPr>
          <p:nvPr/>
        </p:nvPicPr>
        <p:blipFill>
          <a:blip r:embed="rId2"/>
          <a:stretch>
            <a:fillRect/>
          </a:stretch>
        </p:blipFill>
        <p:spPr>
          <a:xfrm>
            <a:off x="0" y="516835"/>
            <a:ext cx="4815447" cy="5824330"/>
          </a:xfrm>
          <a:prstGeom prst="rect">
            <a:avLst/>
          </a:prstGeom>
        </p:spPr>
      </p:pic>
      <p:sp>
        <p:nvSpPr>
          <p:cNvPr id="6" name="TextBox 5">
            <a:extLst>
              <a:ext uri="{FF2B5EF4-FFF2-40B4-BE49-F238E27FC236}">
                <a16:creationId xmlns:a16="http://schemas.microsoft.com/office/drawing/2014/main" id="{89F082F2-9B30-4D06-56E0-949E950B0B68}"/>
              </a:ext>
            </a:extLst>
          </p:cNvPr>
          <p:cNvSpPr txBox="1"/>
          <p:nvPr/>
        </p:nvSpPr>
        <p:spPr>
          <a:xfrm>
            <a:off x="3803374" y="163860"/>
            <a:ext cx="8070574" cy="6694140"/>
          </a:xfrm>
          <a:prstGeom prst="rect">
            <a:avLst/>
          </a:prstGeom>
          <a:solidFill>
            <a:schemeClr val="tx1">
              <a:alpha val="75382"/>
            </a:schemeClr>
          </a:solidFill>
        </p:spPr>
        <p:txBody>
          <a:bodyPr wrap="square">
            <a:spAutoFit/>
          </a:bodyPr>
          <a:lstStyle/>
          <a:p>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DOCTYPE</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html</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html</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lang</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a:t>
            </a:r>
            <a:r>
              <a:rPr lang="en-IE" sz="1300" b="0" dirty="0" err="1">
                <a:solidFill>
                  <a:srgbClr val="CE9178"/>
                </a:solidFill>
                <a:effectLst/>
                <a:latin typeface="Menlo" panose="020B0609030804020204" pitchFamily="49" charset="0"/>
              </a:rPr>
              <a:t>en</a:t>
            </a:r>
            <a:r>
              <a:rPr lang="en-IE" sz="1300" b="0" dirty="0">
                <a:solidFill>
                  <a:srgbClr val="CE9178"/>
                </a:solidFill>
                <a:effectLst/>
                <a:latin typeface="Menlo" panose="020B0609030804020204" pitchFamily="49" charset="0"/>
              </a:rPr>
              <a:t>"</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head</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meta</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charset</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"utf-8"</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title</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My test page</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title</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link</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href</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"http://</a:t>
            </a:r>
            <a:r>
              <a:rPr lang="en-IE" sz="1300" b="0" dirty="0" err="1">
                <a:solidFill>
                  <a:srgbClr val="CE9178"/>
                </a:solidFill>
                <a:effectLst/>
                <a:latin typeface="Menlo" panose="020B0609030804020204" pitchFamily="49" charset="0"/>
              </a:rPr>
              <a:t>fonts.googleapis.com</a:t>
            </a:r>
            <a:r>
              <a:rPr lang="en-IE" sz="1300" b="0" dirty="0">
                <a:solidFill>
                  <a:srgbClr val="CE9178"/>
                </a:solidFill>
                <a:effectLst/>
                <a:latin typeface="Menlo" panose="020B0609030804020204" pitchFamily="49" charset="0"/>
              </a:rPr>
              <a:t>/</a:t>
            </a:r>
            <a:r>
              <a:rPr lang="en-IE" sz="1300" b="0" dirty="0" err="1">
                <a:solidFill>
                  <a:srgbClr val="CE9178"/>
                </a:solidFill>
                <a:effectLst/>
                <a:latin typeface="Menlo" panose="020B0609030804020204" pitchFamily="49" charset="0"/>
              </a:rPr>
              <a:t>css?family</a:t>
            </a:r>
            <a:r>
              <a:rPr lang="en-IE" sz="1300" b="0" dirty="0">
                <a:solidFill>
                  <a:srgbClr val="CE9178"/>
                </a:solidFill>
                <a:effectLst/>
                <a:latin typeface="Menlo" panose="020B0609030804020204" pitchFamily="49" charset="0"/>
              </a:rPr>
              <a:t>=</a:t>
            </a:r>
            <a:r>
              <a:rPr lang="en-IE" sz="1300" b="0" dirty="0" err="1">
                <a:solidFill>
                  <a:srgbClr val="CE9178"/>
                </a:solidFill>
                <a:effectLst/>
                <a:latin typeface="Menlo" panose="020B0609030804020204" pitchFamily="49" charset="0"/>
              </a:rPr>
              <a:t>Open+Sans</a:t>
            </a:r>
            <a:r>
              <a:rPr lang="en-IE" sz="1300" b="0" dirty="0">
                <a:solidFill>
                  <a:srgbClr val="CE9178"/>
                </a:solidFill>
                <a:effectLst/>
                <a:latin typeface="Menlo" panose="020B0609030804020204" pitchFamily="49" charset="0"/>
              </a:rPr>
              <a:t>"</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rel</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"stylesheet"</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type</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"text/</a:t>
            </a:r>
            <a:r>
              <a:rPr lang="en-IE" sz="1300" b="0" dirty="0" err="1">
                <a:solidFill>
                  <a:srgbClr val="CE9178"/>
                </a:solidFill>
                <a:effectLst/>
                <a:latin typeface="Menlo" panose="020B0609030804020204" pitchFamily="49" charset="0"/>
              </a:rPr>
              <a:t>css</a:t>
            </a:r>
            <a:r>
              <a:rPr lang="en-IE" sz="1300" b="0" dirty="0">
                <a:solidFill>
                  <a:srgbClr val="CE9178"/>
                </a:solidFill>
                <a:effectLst/>
                <a:latin typeface="Menlo" panose="020B0609030804020204" pitchFamily="49" charset="0"/>
              </a:rPr>
              <a:t>"</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link</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href</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"styles/</a:t>
            </a:r>
            <a:r>
              <a:rPr lang="en-IE" sz="1300" b="0" dirty="0" err="1">
                <a:solidFill>
                  <a:srgbClr val="CE9178"/>
                </a:solidFill>
                <a:effectLst/>
                <a:latin typeface="Menlo" panose="020B0609030804020204" pitchFamily="49" charset="0"/>
              </a:rPr>
              <a:t>style.css</a:t>
            </a:r>
            <a:r>
              <a:rPr lang="en-IE" sz="1300" b="0" dirty="0">
                <a:solidFill>
                  <a:srgbClr val="CE9178"/>
                </a:solidFill>
                <a:effectLst/>
                <a:latin typeface="Menlo" panose="020B0609030804020204" pitchFamily="49" charset="0"/>
              </a:rPr>
              <a:t>"</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rel</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"stylesheet"</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type</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"text/</a:t>
            </a:r>
            <a:r>
              <a:rPr lang="en-IE" sz="1300" b="0" dirty="0" err="1">
                <a:solidFill>
                  <a:srgbClr val="CE9178"/>
                </a:solidFill>
                <a:effectLst/>
                <a:latin typeface="Menlo" panose="020B0609030804020204" pitchFamily="49" charset="0"/>
              </a:rPr>
              <a:t>css</a:t>
            </a:r>
            <a:r>
              <a:rPr lang="en-IE" sz="1300" b="0" dirty="0">
                <a:solidFill>
                  <a:srgbClr val="CE9178"/>
                </a:solidFill>
                <a:effectLst/>
                <a:latin typeface="Menlo" panose="020B0609030804020204" pitchFamily="49" charset="0"/>
              </a:rPr>
              <a:t>"</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head</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body</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r>
              <a:rPr lang="en-IE" sz="1300" b="0" dirty="0">
                <a:solidFill>
                  <a:srgbClr val="808080"/>
                </a:solidFill>
                <a:effectLst/>
                <a:latin typeface="Menlo" panose="020B0609030804020204" pitchFamily="49" charset="0"/>
              </a:rPr>
              <a:t>	&lt;</a:t>
            </a:r>
            <a:r>
              <a:rPr lang="en-IE" sz="1300" b="0" dirty="0">
                <a:solidFill>
                  <a:srgbClr val="569CD6"/>
                </a:solidFill>
                <a:effectLst/>
                <a:latin typeface="Menlo" panose="020B0609030804020204" pitchFamily="49" charset="0"/>
              </a:rPr>
              <a:t>h1</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id</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"heading"</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Mozilla is cool</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h1</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r>
              <a:rPr lang="en-IE" sz="1300" b="0" dirty="0">
                <a:solidFill>
                  <a:srgbClr val="808080"/>
                </a:solidFill>
                <a:effectLst/>
                <a:latin typeface="Menlo" panose="020B0609030804020204" pitchFamily="49" charset="0"/>
              </a:rPr>
              <a:t>&lt;</a:t>
            </a:r>
            <a:r>
              <a:rPr lang="en-IE" sz="1300" b="0" dirty="0" err="1">
                <a:solidFill>
                  <a:srgbClr val="569CD6"/>
                </a:solidFill>
                <a:effectLst/>
                <a:latin typeface="Menlo" panose="020B0609030804020204" pitchFamily="49" charset="0"/>
              </a:rPr>
              <a:t>img</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src</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"images/</a:t>
            </a:r>
            <a:r>
              <a:rPr lang="en-IE" sz="1300" b="0" dirty="0" err="1">
                <a:solidFill>
                  <a:srgbClr val="CE9178"/>
                </a:solidFill>
                <a:effectLst/>
                <a:latin typeface="Menlo" panose="020B0609030804020204" pitchFamily="49" charset="0"/>
              </a:rPr>
              <a:t>firefox-icon.png</a:t>
            </a:r>
            <a:r>
              <a:rPr lang="en-IE" sz="1300" b="0" dirty="0">
                <a:solidFill>
                  <a:srgbClr val="CE9178"/>
                </a:solidFill>
                <a:effectLst/>
                <a:latin typeface="Menlo" panose="020B0609030804020204" pitchFamily="49" charset="0"/>
              </a:rPr>
              <a:t>"</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alt</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"The Firefox logo: a flaming fox surrounding the Earth."</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br>
              <a:rPr lang="en-IE" sz="1300" b="0" dirty="0">
                <a:solidFill>
                  <a:srgbClr val="CCCCCC"/>
                </a:solidFill>
                <a:effectLst/>
                <a:latin typeface="Menlo" panose="020B0609030804020204" pitchFamily="49" charset="0"/>
              </a:rPr>
            </a:b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At Mozilla, we’re a global community of</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br>
              <a:rPr lang="en-IE" sz="1300" b="0" dirty="0">
                <a:solidFill>
                  <a:srgbClr val="CCCCCC"/>
                </a:solidFill>
                <a:effectLst/>
                <a:latin typeface="Menlo" panose="020B0609030804020204" pitchFamily="49" charset="0"/>
              </a:rPr>
            </a:br>
            <a:r>
              <a:rPr lang="en-IE" sz="1300" b="0" dirty="0">
                <a:solidFill>
                  <a:srgbClr val="808080"/>
                </a:solidFill>
                <a:effectLst/>
                <a:latin typeface="Menlo" panose="020B0609030804020204" pitchFamily="49" charset="0"/>
              </a:rPr>
              <a:t>&lt;</a:t>
            </a:r>
            <a:r>
              <a:rPr lang="en-IE" sz="1300" b="0" dirty="0" err="1">
                <a:solidFill>
                  <a:srgbClr val="569CD6"/>
                </a:solidFill>
                <a:effectLst/>
                <a:latin typeface="Menlo" panose="020B0609030804020204" pitchFamily="49" charset="0"/>
              </a:rPr>
              <a:t>ul</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 </a:t>
            </a:r>
            <a:r>
              <a:rPr lang="en-IE" sz="1300" b="0" dirty="0">
                <a:solidFill>
                  <a:srgbClr val="6A9955"/>
                </a:solidFill>
                <a:effectLst/>
                <a:latin typeface="Menlo" panose="020B0609030804020204" pitchFamily="49" charset="0"/>
              </a:rPr>
              <a:t>&lt;!-- changed to list in the tutorial --&gt;</a:t>
            </a:r>
            <a:endParaRPr lang="en-IE" sz="1300" b="0" dirty="0">
              <a:solidFill>
                <a:srgbClr val="CCCCCC"/>
              </a:solidFill>
              <a:effectLst/>
              <a:latin typeface="Menlo" panose="020B0609030804020204" pitchFamily="49" charset="0"/>
            </a:endParaRPr>
          </a:p>
          <a:p>
            <a:pPr lvl="3"/>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technologists</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3"/>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thinkers</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3"/>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builders</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r>
              <a:rPr lang="en-IE" sz="1300" b="0" dirty="0">
                <a:solidFill>
                  <a:srgbClr val="808080"/>
                </a:solidFill>
                <a:effectLst/>
                <a:latin typeface="Menlo" panose="020B0609030804020204" pitchFamily="49" charset="0"/>
              </a:rPr>
              <a:t>&lt;/</a:t>
            </a:r>
            <a:r>
              <a:rPr lang="en-IE" sz="1300" b="0" dirty="0" err="1">
                <a:solidFill>
                  <a:srgbClr val="569CD6"/>
                </a:solidFill>
                <a:effectLst/>
                <a:latin typeface="Menlo" panose="020B0609030804020204" pitchFamily="49" charset="0"/>
              </a:rPr>
              <a:t>ul</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br>
              <a:rPr lang="en-IE" sz="1300" b="0" dirty="0">
                <a:solidFill>
                  <a:srgbClr val="CCCCCC"/>
                </a:solidFill>
                <a:effectLst/>
                <a:latin typeface="Menlo" panose="020B0609030804020204" pitchFamily="49" charset="0"/>
              </a:rPr>
            </a:b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working together to keep the Internet alive and accessible, so people worldwide can be informed contributors and creators of the Web. We believe this act of human collaboration across an open platform is essential to individual growth and our collective future.</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br>
              <a:rPr lang="en-IE" sz="1300" b="0" dirty="0">
                <a:solidFill>
                  <a:srgbClr val="CCCCCC"/>
                </a:solidFill>
                <a:effectLst/>
                <a:latin typeface="Menlo" panose="020B0609030804020204" pitchFamily="49" charset="0"/>
              </a:rPr>
            </a:b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Read the </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a</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href</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"https://</a:t>
            </a:r>
            <a:r>
              <a:rPr lang="en-IE" sz="1300" b="0" dirty="0" err="1">
                <a:solidFill>
                  <a:srgbClr val="CE9178"/>
                </a:solidFill>
                <a:effectLst/>
                <a:latin typeface="Menlo" panose="020B0609030804020204" pitchFamily="49" charset="0"/>
              </a:rPr>
              <a:t>www.mozilla.org</a:t>
            </a:r>
            <a:r>
              <a:rPr lang="en-IE" sz="1300" b="0" dirty="0">
                <a:solidFill>
                  <a:srgbClr val="CE9178"/>
                </a:solidFill>
                <a:effectLst/>
                <a:latin typeface="Menlo" panose="020B0609030804020204" pitchFamily="49" charset="0"/>
              </a:rPr>
              <a:t>/</a:t>
            </a:r>
            <a:r>
              <a:rPr lang="en-IE" sz="1300" b="0" dirty="0" err="1">
                <a:solidFill>
                  <a:srgbClr val="CE9178"/>
                </a:solidFill>
                <a:effectLst/>
                <a:latin typeface="Menlo" panose="020B0609030804020204" pitchFamily="49" charset="0"/>
              </a:rPr>
              <a:t>en</a:t>
            </a:r>
            <a:r>
              <a:rPr lang="en-IE" sz="1300" b="0" dirty="0">
                <a:solidFill>
                  <a:srgbClr val="CE9178"/>
                </a:solidFill>
                <a:effectLst/>
                <a:latin typeface="Menlo" panose="020B0609030804020204" pitchFamily="49" charset="0"/>
              </a:rPr>
              <a:t>-US/about/manifesto/"</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Mozilla Manifesto</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a</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 to learn even more about the values and principles that guide the pursuit of our mission.</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body</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html</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p:txBody>
      </p:sp>
    </p:spTree>
    <p:extLst>
      <p:ext uri="{BB962C8B-B14F-4D97-AF65-F5344CB8AC3E}">
        <p14:creationId xmlns:p14="http://schemas.microsoft.com/office/powerpoint/2010/main" val="3777722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 painting of a scene at night with 10 swirly stars, Venus, and a bright yellow crescent Moon. In the background are hills, and in the foreground a cypress tree and houses.">
            <a:extLst>
              <a:ext uri="{FF2B5EF4-FFF2-40B4-BE49-F238E27FC236}">
                <a16:creationId xmlns:a16="http://schemas.microsoft.com/office/drawing/2014/main" id="{A51ED3A1-2EB4-B112-54A1-B32C8B8989A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612" b="2041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B24A9B-4EBB-7892-E8A6-431ECAE4716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CSS is responsible for the Presentation and Styling of that Structure </a:t>
            </a:r>
          </a:p>
        </p:txBody>
      </p:sp>
    </p:spTree>
    <p:extLst>
      <p:ext uri="{BB962C8B-B14F-4D97-AF65-F5344CB8AC3E}">
        <p14:creationId xmlns:p14="http://schemas.microsoft.com/office/powerpoint/2010/main" val="10366246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DB2CCAB-6371-9D3D-7830-1B31F48B6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053" y="1237966"/>
            <a:ext cx="5310846" cy="52478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3B8902-1447-8C32-5703-E1713ACE0667}"/>
              </a:ext>
            </a:extLst>
          </p:cNvPr>
          <p:cNvSpPr>
            <a:spLocks noGrp="1"/>
          </p:cNvSpPr>
          <p:nvPr>
            <p:ph type="title"/>
          </p:nvPr>
        </p:nvSpPr>
        <p:spPr>
          <a:xfrm>
            <a:off x="3270116" y="2976278"/>
            <a:ext cx="6321358" cy="905444"/>
          </a:xfrm>
        </p:spPr>
        <p:txBody>
          <a:bodyPr>
            <a:normAutofit fontScale="90000"/>
          </a:bodyPr>
          <a:lstStyle/>
          <a:p>
            <a:pPr algn="ctr"/>
            <a:r>
              <a:rPr lang="en-IE" dirty="0">
                <a:solidFill>
                  <a:schemeClr val="bg1"/>
                </a:solidFill>
              </a:rPr>
              <a:t>JavaScript adds Behaviour and Dynamism to your Web Page</a:t>
            </a:r>
          </a:p>
        </p:txBody>
      </p:sp>
    </p:spTree>
    <p:extLst>
      <p:ext uri="{BB962C8B-B14F-4D97-AF65-F5344CB8AC3E}">
        <p14:creationId xmlns:p14="http://schemas.microsoft.com/office/powerpoint/2010/main" val="226570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a serene Zen garden with carefully raked sand, smooth stones, and a few strategically placed bonsai trees. In this tranquil setting, there are two distinct areas:  Cause: On one side of the garden, a small stone is placed at the top of a gentle slope. This represents the initial action or cause. Effect: As the stone is nudged, it begins to roll down the slope, leaving a trail in the sand. Its movement creates a ripple effect, disturbing the otherwise calm surface. This repres">
            <a:extLst>
              <a:ext uri="{FF2B5EF4-FFF2-40B4-BE49-F238E27FC236}">
                <a16:creationId xmlns:a16="http://schemas.microsoft.com/office/drawing/2014/main" id="{22502EF5-04A9-53F5-B97E-9ED7E60C79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077"/>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1420603-BCB4-E175-3CB6-D7F166B24CF6}"/>
              </a:ext>
            </a:extLst>
          </p:cNvPr>
          <p:cNvSpPr>
            <a:spLocks noGrp="1"/>
          </p:cNvSpPr>
          <p:nvPr>
            <p:ph idx="1"/>
          </p:nvPr>
        </p:nvSpPr>
        <p:spPr>
          <a:xfrm>
            <a:off x="7531610" y="2434201"/>
            <a:ext cx="3822189" cy="3742762"/>
          </a:xfrm>
        </p:spPr>
        <p:txBody>
          <a:bodyPr>
            <a:normAutofit/>
          </a:bodyPr>
          <a:lstStyle/>
          <a:p>
            <a:pPr marL="0" indent="0">
              <a:buNone/>
            </a:pPr>
            <a:r>
              <a:rPr lang="en-IE" sz="2000" dirty="0"/>
              <a:t>JavaScript is a programming language that adds interactivity to your website. </a:t>
            </a:r>
          </a:p>
          <a:p>
            <a:pPr marL="0" indent="0">
              <a:buNone/>
            </a:pPr>
            <a:r>
              <a:rPr lang="en-IE" sz="2000" dirty="0"/>
              <a:t>This happens in games, in the behaviour of responses when buttons are pressed or with data entry on forms; with dynamic styling; with animation, etc.</a:t>
            </a:r>
          </a:p>
        </p:txBody>
      </p:sp>
    </p:spTree>
    <p:extLst>
      <p:ext uri="{BB962C8B-B14F-4D97-AF65-F5344CB8AC3E}">
        <p14:creationId xmlns:p14="http://schemas.microsoft.com/office/powerpoint/2010/main" val="674467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 image to convey that the world is built with javascript">
            <a:extLst>
              <a:ext uri="{FF2B5EF4-FFF2-40B4-BE49-F238E27FC236}">
                <a16:creationId xmlns:a16="http://schemas.microsoft.com/office/drawing/2014/main" id="{AF215C7D-FB1E-10BF-668F-7E8985AE67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67" b="21410"/>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8201" name="Rectangle 820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B3DEC8-6CEA-70DD-4FFE-A719522B1414}"/>
              </a:ext>
            </a:extLst>
          </p:cNvPr>
          <p:cNvSpPr>
            <a:spLocks noGrp="1"/>
          </p:cNvSpPr>
          <p:nvPr>
            <p:ph idx="1"/>
          </p:nvPr>
        </p:nvSpPr>
        <p:spPr>
          <a:xfrm>
            <a:off x="149614" y="2424473"/>
            <a:ext cx="4745477" cy="3742762"/>
          </a:xfrm>
        </p:spPr>
        <p:txBody>
          <a:bodyPr>
            <a:normAutofit/>
          </a:bodyPr>
          <a:lstStyle/>
          <a:p>
            <a:pPr marL="0" indent="0">
              <a:buNone/>
            </a:pPr>
            <a:r>
              <a:rPr lang="en-IE" sz="1900" dirty="0"/>
              <a:t>JavaScript is a powerful programming language that can add interactivity to a website. It was invented by Brendan </a:t>
            </a:r>
            <a:r>
              <a:rPr lang="en-IE" sz="1900" dirty="0" err="1"/>
              <a:t>Eich</a:t>
            </a:r>
            <a:r>
              <a:rPr lang="en-IE" sz="1900" dirty="0"/>
              <a:t>.</a:t>
            </a:r>
          </a:p>
          <a:p>
            <a:endParaRPr lang="en-IE" sz="1900" dirty="0"/>
          </a:p>
          <a:p>
            <a:pPr marL="0" indent="0">
              <a:buNone/>
            </a:pPr>
            <a:r>
              <a:rPr lang="en-IE" sz="1900" dirty="0"/>
              <a:t>It is versatile and beginner-friendly. </a:t>
            </a:r>
          </a:p>
          <a:p>
            <a:pPr marL="0" indent="0">
              <a:buNone/>
            </a:pPr>
            <a:endParaRPr lang="en-IE" sz="1900" dirty="0"/>
          </a:p>
          <a:p>
            <a:pPr marL="0" indent="0">
              <a:buNone/>
            </a:pPr>
            <a:r>
              <a:rPr lang="en-IE" sz="1900" dirty="0"/>
              <a:t>With more experience, you'll be able to create games, animated 2D and 3D graphics, comprehensive database-driven apps, and much more!</a:t>
            </a:r>
          </a:p>
        </p:txBody>
      </p:sp>
    </p:spTree>
    <p:extLst>
      <p:ext uri="{BB962C8B-B14F-4D97-AF65-F5344CB8AC3E}">
        <p14:creationId xmlns:p14="http://schemas.microsoft.com/office/powerpoint/2010/main" val="3385117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 create an image that shows a website under construction in a web browser, it should look as though it is being built using construction vehicles">
            <a:extLst>
              <a:ext uri="{FF2B5EF4-FFF2-40B4-BE49-F238E27FC236}">
                <a16:creationId xmlns:a16="http://schemas.microsoft.com/office/drawing/2014/main" id="{41A32B05-A08B-5B8D-48D8-BCF60F11A4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28" b="14049"/>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5FDFD84-0E2F-834D-1863-717DC57AAD1E}"/>
              </a:ext>
            </a:extLst>
          </p:cNvPr>
          <p:cNvSpPr>
            <a:spLocks noGrp="1"/>
          </p:cNvSpPr>
          <p:nvPr>
            <p:ph idx="1"/>
          </p:nvPr>
        </p:nvSpPr>
        <p:spPr>
          <a:xfrm>
            <a:off x="-4" y="972765"/>
            <a:ext cx="6420255" cy="4873558"/>
          </a:xfrm>
          <a:solidFill>
            <a:schemeClr val="bg1">
              <a:alpha val="58072"/>
            </a:schemeClr>
          </a:solidFill>
        </p:spPr>
        <p:txBody>
          <a:bodyPr>
            <a:noAutofit/>
          </a:bodyPr>
          <a:lstStyle/>
          <a:p>
            <a:pPr marL="0" indent="0">
              <a:buNone/>
            </a:pPr>
            <a:r>
              <a:rPr lang="en-IE" sz="1800" dirty="0"/>
              <a:t>JavaScript itself is relatively compact, yet very flexible. </a:t>
            </a:r>
          </a:p>
          <a:p>
            <a:pPr marL="0" indent="0">
              <a:buNone/>
            </a:pPr>
            <a:r>
              <a:rPr lang="en-IE" sz="1800" dirty="0"/>
              <a:t>Developers have written a variety of tools on top of the core JavaScript language, unlocking a vast amount of functionality with minimum effort. These include:</a:t>
            </a:r>
          </a:p>
          <a:p>
            <a:endParaRPr lang="en-IE" sz="1800" dirty="0"/>
          </a:p>
          <a:p>
            <a:pPr marL="0" indent="0">
              <a:buNone/>
            </a:pPr>
            <a:r>
              <a:rPr lang="en-IE" sz="1800" dirty="0"/>
              <a:t>Browser Application Programming Interfaces (APIs) built into web browsers, providing functionality such as dynamically creating HTML and setting CSS styles; collecting and manipulating a video stream from a user's webcam, or generating 3D graphics and audio samples.</a:t>
            </a:r>
          </a:p>
          <a:p>
            <a:pPr marL="0" indent="0">
              <a:buNone/>
            </a:pPr>
            <a:endParaRPr lang="en-IE" sz="1800" dirty="0"/>
          </a:p>
          <a:p>
            <a:pPr marL="0" indent="0">
              <a:buNone/>
            </a:pPr>
            <a:r>
              <a:rPr lang="en-IE" sz="1800" dirty="0"/>
              <a:t>Third-party APIs that allow developers to incorporate functionality in sites from other content providers, such as X or Facebook.</a:t>
            </a:r>
          </a:p>
          <a:p>
            <a:pPr marL="0" indent="0">
              <a:buNone/>
            </a:pPr>
            <a:endParaRPr lang="en-IE" sz="1800" dirty="0"/>
          </a:p>
          <a:p>
            <a:pPr marL="0" indent="0">
              <a:buNone/>
            </a:pPr>
            <a:r>
              <a:rPr lang="en-IE" sz="1800" dirty="0"/>
              <a:t>Third-party frameworks and libraries that you can apply to HTML to accelerate the work of building sites and applications.</a:t>
            </a:r>
          </a:p>
          <a:p>
            <a:endParaRPr lang="en-IE" sz="1800" dirty="0"/>
          </a:p>
        </p:txBody>
      </p:sp>
    </p:spTree>
    <p:extLst>
      <p:ext uri="{BB962C8B-B14F-4D97-AF65-F5344CB8AC3E}">
        <p14:creationId xmlns:p14="http://schemas.microsoft.com/office/powerpoint/2010/main" val="3629850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0" name="Rectangle 1024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a silhouette of someone in deep focus, the image should be relaxing and inspiring">
            <a:extLst>
              <a:ext uri="{FF2B5EF4-FFF2-40B4-BE49-F238E27FC236}">
                <a16:creationId xmlns:a16="http://schemas.microsoft.com/office/drawing/2014/main" id="{05CEDAD6-7A64-58C2-026F-FA994293C9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992" b="17084"/>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102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134C34E-E2C4-0ABB-3968-B0225968F828}"/>
              </a:ext>
            </a:extLst>
          </p:cNvPr>
          <p:cNvSpPr>
            <a:spLocks noGrp="1"/>
          </p:cNvSpPr>
          <p:nvPr>
            <p:ph idx="1"/>
          </p:nvPr>
        </p:nvSpPr>
        <p:spPr>
          <a:xfrm>
            <a:off x="5408580" y="2434201"/>
            <a:ext cx="6400800" cy="746744"/>
          </a:xfrm>
        </p:spPr>
        <p:txBody>
          <a:bodyPr>
            <a:normAutofit/>
          </a:bodyPr>
          <a:lstStyle/>
          <a:p>
            <a:pPr marL="0" indent="0" algn="ctr">
              <a:buNone/>
            </a:pPr>
            <a:r>
              <a:rPr lang="en-IE" sz="2000" dirty="0"/>
              <a:t>Let’s focus in on Browser Application Programming Interfaces (APIs)</a:t>
            </a:r>
          </a:p>
        </p:txBody>
      </p:sp>
    </p:spTree>
    <p:extLst>
      <p:ext uri="{BB962C8B-B14F-4D97-AF65-F5344CB8AC3E}">
        <p14:creationId xmlns:p14="http://schemas.microsoft.com/office/powerpoint/2010/main" val="58975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5B8D-70AA-9BCE-55CE-F4CEB6D6E99E}"/>
              </a:ext>
            </a:extLst>
          </p:cNvPr>
          <p:cNvSpPr>
            <a:spLocks noGrp="1"/>
          </p:cNvSpPr>
          <p:nvPr>
            <p:ph type="title"/>
          </p:nvPr>
        </p:nvSpPr>
        <p:spPr/>
        <p:txBody>
          <a:bodyPr/>
          <a:lstStyle/>
          <a:p>
            <a:r>
              <a:rPr lang="en-IE" dirty="0"/>
              <a:t>Client-side web APIs</a:t>
            </a:r>
          </a:p>
        </p:txBody>
      </p:sp>
      <p:graphicFrame>
        <p:nvGraphicFramePr>
          <p:cNvPr id="7" name="Content Placeholder 2">
            <a:extLst>
              <a:ext uri="{FF2B5EF4-FFF2-40B4-BE49-F238E27FC236}">
                <a16:creationId xmlns:a16="http://schemas.microsoft.com/office/drawing/2014/main" id="{310162FD-DF3C-361C-C099-23CF53C02DE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369C697-82F1-75AA-5700-B8A5CE878BA5}"/>
              </a:ext>
            </a:extLst>
          </p:cNvPr>
          <p:cNvSpPr txBox="1"/>
          <p:nvPr/>
        </p:nvSpPr>
        <p:spPr>
          <a:xfrm>
            <a:off x="2077168" y="6176963"/>
            <a:ext cx="8037663" cy="369332"/>
          </a:xfrm>
          <a:prstGeom prst="rect">
            <a:avLst/>
          </a:prstGeom>
          <a:noFill/>
        </p:spPr>
        <p:txBody>
          <a:bodyPr wrap="square">
            <a:spAutoFit/>
          </a:bodyPr>
          <a:lstStyle/>
          <a:p>
            <a:r>
              <a:rPr lang="en-IE" dirty="0">
                <a:hlinkClick r:id="rId7"/>
              </a:rPr>
              <a:t>https://developer.mozilla.org/en-US/docs/Learn/JavaScript/Client-side_web_APIs</a:t>
            </a:r>
            <a:r>
              <a:rPr lang="en-IE" dirty="0"/>
              <a:t> </a:t>
            </a:r>
          </a:p>
        </p:txBody>
      </p:sp>
      <p:pic>
        <p:nvPicPr>
          <p:cNvPr id="8" name="Graphic 7" descr="Gears with solid fill">
            <a:extLst>
              <a:ext uri="{FF2B5EF4-FFF2-40B4-BE49-F238E27FC236}">
                <a16:creationId xmlns:a16="http://schemas.microsoft.com/office/drawing/2014/main" id="{F54612D6-98A0-20E3-F046-5C2128EFEE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56277" y="311705"/>
            <a:ext cx="1638692" cy="1638692"/>
          </a:xfrm>
          <a:prstGeom prst="rect">
            <a:avLst/>
          </a:prstGeom>
        </p:spPr>
      </p:pic>
    </p:spTree>
    <p:extLst>
      <p:ext uri="{BB962C8B-B14F-4D97-AF65-F5344CB8AC3E}">
        <p14:creationId xmlns:p14="http://schemas.microsoft.com/office/powerpoint/2010/main" val="3917537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E881-C586-D2F4-20E3-A8667CBF5A56}"/>
              </a:ext>
            </a:extLst>
          </p:cNvPr>
          <p:cNvSpPr>
            <a:spLocks noGrp="1"/>
          </p:cNvSpPr>
          <p:nvPr>
            <p:ph type="title"/>
          </p:nvPr>
        </p:nvSpPr>
        <p:spPr/>
        <p:txBody>
          <a:bodyPr/>
          <a:lstStyle/>
          <a:p>
            <a:r>
              <a:rPr lang="en-IE" dirty="0">
                <a:solidFill>
                  <a:schemeClr val="bg1"/>
                </a:solidFill>
              </a:rPr>
              <a:t>What is an API?</a:t>
            </a:r>
          </a:p>
        </p:txBody>
      </p:sp>
      <p:sp>
        <p:nvSpPr>
          <p:cNvPr id="3" name="Content Placeholder 2">
            <a:extLst>
              <a:ext uri="{FF2B5EF4-FFF2-40B4-BE49-F238E27FC236}">
                <a16:creationId xmlns:a16="http://schemas.microsoft.com/office/drawing/2014/main" id="{40E0CA9A-7EFE-C07E-29DC-4190520D58BC}"/>
              </a:ext>
            </a:extLst>
          </p:cNvPr>
          <p:cNvSpPr>
            <a:spLocks noGrp="1"/>
          </p:cNvSpPr>
          <p:nvPr>
            <p:ph idx="1"/>
          </p:nvPr>
        </p:nvSpPr>
        <p:spPr>
          <a:xfrm>
            <a:off x="838200" y="1825625"/>
            <a:ext cx="5081833" cy="4351338"/>
          </a:xfrm>
        </p:spPr>
        <p:txBody>
          <a:bodyPr/>
          <a:lstStyle/>
          <a:p>
            <a:r>
              <a:rPr lang="en-IE" dirty="0">
                <a:solidFill>
                  <a:schemeClr val="bg1"/>
                </a:solidFill>
              </a:rPr>
              <a:t>Application Programming Interfaces (APIs) are constructs made available in programming languages to allow developers to create complex functionality more easily. </a:t>
            </a:r>
          </a:p>
          <a:p>
            <a:r>
              <a:rPr lang="en-IE" dirty="0">
                <a:solidFill>
                  <a:schemeClr val="bg1"/>
                </a:solidFill>
              </a:rPr>
              <a:t>APIs abstract more complex code away from you, providing some easier syntax to use in its place.</a:t>
            </a:r>
          </a:p>
        </p:txBody>
      </p:sp>
      <p:sp>
        <p:nvSpPr>
          <p:cNvPr id="5" name="TextBox 4">
            <a:extLst>
              <a:ext uri="{FF2B5EF4-FFF2-40B4-BE49-F238E27FC236}">
                <a16:creationId xmlns:a16="http://schemas.microsoft.com/office/drawing/2014/main" id="{4EAB57F1-3BAC-050D-8FF2-61313A106474}"/>
              </a:ext>
            </a:extLst>
          </p:cNvPr>
          <p:cNvSpPr txBox="1"/>
          <p:nvPr/>
        </p:nvSpPr>
        <p:spPr>
          <a:xfrm>
            <a:off x="6391372" y="114117"/>
            <a:ext cx="5719713" cy="3970318"/>
          </a:xfrm>
          <a:prstGeom prst="rect">
            <a:avLst/>
          </a:prstGeom>
          <a:solidFill>
            <a:schemeClr val="tx1">
              <a:alpha val="78000"/>
            </a:schemeClr>
          </a:solidFill>
          <a:effectLst>
            <a:softEdge rad="31750"/>
          </a:effectLst>
        </p:spPr>
        <p:txBody>
          <a:bodyPr wrap="square">
            <a:spAutoFit/>
          </a:bodyPr>
          <a:lstStyle/>
          <a:p>
            <a:r>
              <a:rPr lang="en-IE" b="0" dirty="0" err="1">
                <a:solidFill>
                  <a:srgbClr val="569CD6"/>
                </a:solidFill>
                <a:effectLst/>
                <a:latin typeface="Menlo" panose="020B0609030804020204" pitchFamily="49" charset="0"/>
              </a:rPr>
              <a:t>const</a:t>
            </a:r>
            <a:r>
              <a:rPr lang="en-IE" b="0" dirty="0">
                <a:solidFill>
                  <a:srgbClr val="CCCCCC"/>
                </a:solidFill>
                <a:effectLst/>
                <a:latin typeface="Menlo" panose="020B0609030804020204" pitchFamily="49" charset="0"/>
              </a:rPr>
              <a:t> </a:t>
            </a:r>
            <a:r>
              <a:rPr lang="en-IE" b="0" dirty="0">
                <a:solidFill>
                  <a:srgbClr val="4FC1FF"/>
                </a:solidFill>
                <a:effectLst/>
                <a:latin typeface="Menlo" panose="020B0609030804020204" pitchFamily="49" charset="0"/>
              </a:rPr>
              <a:t>map</a:t>
            </a:r>
            <a:r>
              <a:rPr lang="en-IE" b="0" dirty="0">
                <a:solidFill>
                  <a:srgbClr val="CCCCCC"/>
                </a:solidFill>
                <a:effectLst/>
                <a:latin typeface="Menlo" panose="020B0609030804020204" pitchFamily="49" charset="0"/>
              </a:rPr>
              <a:t> </a:t>
            </a:r>
            <a:r>
              <a:rPr lang="en-IE" b="0" dirty="0">
                <a:solidFill>
                  <a:srgbClr val="D4D4D4"/>
                </a:solidFill>
                <a:effectLst/>
                <a:latin typeface="Menlo" panose="020B0609030804020204" pitchFamily="49" charset="0"/>
              </a:rPr>
              <a:t>=</a:t>
            </a:r>
            <a:r>
              <a:rPr lang="en-IE" b="0" dirty="0">
                <a:solidFill>
                  <a:srgbClr val="CCCCCC"/>
                </a:solidFill>
                <a:effectLst/>
                <a:latin typeface="Menlo" panose="020B0609030804020204" pitchFamily="49" charset="0"/>
              </a:rPr>
              <a:t> </a:t>
            </a:r>
            <a:r>
              <a:rPr lang="en-IE" b="0" dirty="0">
                <a:solidFill>
                  <a:srgbClr val="569CD6"/>
                </a:solidFill>
                <a:effectLst/>
                <a:latin typeface="Menlo" panose="020B0609030804020204" pitchFamily="49" charset="0"/>
              </a:rPr>
              <a:t>new</a:t>
            </a:r>
            <a:r>
              <a:rPr lang="en-IE" b="0" dirty="0">
                <a:solidFill>
                  <a:srgbClr val="CCCCCC"/>
                </a:solidFill>
                <a:effectLst/>
                <a:latin typeface="Menlo" panose="020B0609030804020204" pitchFamily="49" charset="0"/>
              </a:rPr>
              <a:t> </a:t>
            </a:r>
            <a:r>
              <a:rPr lang="en-IE" b="0" dirty="0">
                <a:solidFill>
                  <a:srgbClr val="4EC9B0"/>
                </a:solidFill>
                <a:effectLst/>
                <a:latin typeface="Menlo" panose="020B0609030804020204" pitchFamily="49" charset="0"/>
              </a:rPr>
              <a:t>Map</a:t>
            </a:r>
            <a:r>
              <a:rPr lang="en-IE" b="0" dirty="0">
                <a:solidFill>
                  <a:srgbClr val="CCCCCC"/>
                </a:solidFill>
                <a:effectLst/>
                <a:latin typeface="Menlo" panose="020B0609030804020204" pitchFamily="49" charset="0"/>
              </a:rPr>
              <a:t>(</a:t>
            </a:r>
            <a:r>
              <a:rPr lang="en-IE" b="0" dirty="0" err="1">
                <a:solidFill>
                  <a:srgbClr val="9CDCFE"/>
                </a:solidFill>
                <a:effectLst/>
                <a:latin typeface="Menlo" panose="020B0609030804020204" pitchFamily="49" charset="0"/>
              </a:rPr>
              <a:t>document</a:t>
            </a:r>
            <a:r>
              <a:rPr lang="en-IE" b="0" dirty="0" err="1">
                <a:solidFill>
                  <a:srgbClr val="CCCCCC"/>
                </a:solidFill>
                <a:effectLst/>
                <a:latin typeface="Menlo" panose="020B0609030804020204" pitchFamily="49" charset="0"/>
              </a:rPr>
              <a:t>.</a:t>
            </a:r>
            <a:r>
              <a:rPr lang="en-IE" b="0" dirty="0" err="1">
                <a:solidFill>
                  <a:srgbClr val="DCDCAA"/>
                </a:solidFill>
                <a:effectLst/>
                <a:latin typeface="Menlo" panose="020B0609030804020204" pitchFamily="49" charset="0"/>
              </a:rPr>
              <a:t>getElementById</a:t>
            </a:r>
            <a:r>
              <a:rPr lang="en-IE" b="0" dirty="0">
                <a:solidFill>
                  <a:srgbClr val="CCCCCC"/>
                </a:solidFill>
                <a:effectLst/>
                <a:latin typeface="Menlo" panose="020B0609030804020204" pitchFamily="49" charset="0"/>
              </a:rPr>
              <a:t>(</a:t>
            </a:r>
            <a:r>
              <a:rPr lang="en-IE" b="0" dirty="0">
                <a:solidFill>
                  <a:srgbClr val="CE9178"/>
                </a:solidFill>
                <a:effectLst/>
                <a:latin typeface="Menlo" panose="020B0609030804020204" pitchFamily="49" charset="0"/>
              </a:rPr>
              <a:t>"map"</a:t>
            </a:r>
            <a:r>
              <a:rPr lang="en-IE" b="0" dirty="0">
                <a:solidFill>
                  <a:srgbClr val="CCCCCC"/>
                </a:solidFill>
                <a:effectLst/>
                <a:latin typeface="Menlo" panose="020B0609030804020204" pitchFamily="49" charset="0"/>
              </a:rPr>
              <a:t>), {</a:t>
            </a:r>
          </a:p>
          <a:p>
            <a:r>
              <a:rPr lang="en-IE" b="0" dirty="0">
                <a:solidFill>
                  <a:srgbClr val="9CDCFE"/>
                </a:solidFill>
                <a:effectLst/>
                <a:latin typeface="Menlo" panose="020B0609030804020204" pitchFamily="49" charset="0"/>
              </a:rPr>
              <a:t>zoom:</a:t>
            </a:r>
            <a:r>
              <a:rPr lang="en-IE" b="0" dirty="0">
                <a:solidFill>
                  <a:srgbClr val="CCCCCC"/>
                </a:solidFill>
                <a:effectLst/>
                <a:latin typeface="Menlo" panose="020B0609030804020204" pitchFamily="49" charset="0"/>
              </a:rPr>
              <a:t> </a:t>
            </a:r>
            <a:r>
              <a:rPr lang="en-IE" b="0" dirty="0">
                <a:solidFill>
                  <a:srgbClr val="B5CEA8"/>
                </a:solidFill>
                <a:effectLst/>
                <a:latin typeface="Menlo" panose="020B0609030804020204" pitchFamily="49" charset="0"/>
              </a:rPr>
              <a:t>4</a:t>
            </a:r>
            <a:r>
              <a:rPr lang="en-IE" b="0" dirty="0">
                <a:solidFill>
                  <a:srgbClr val="CCCCCC"/>
                </a:solidFill>
                <a:effectLst/>
                <a:latin typeface="Menlo" panose="020B0609030804020204" pitchFamily="49" charset="0"/>
              </a:rPr>
              <a:t>,</a:t>
            </a:r>
          </a:p>
          <a:p>
            <a:r>
              <a:rPr lang="en-IE" b="0" dirty="0" err="1">
                <a:solidFill>
                  <a:srgbClr val="9CDCFE"/>
                </a:solidFill>
                <a:effectLst/>
                <a:latin typeface="Menlo" panose="020B0609030804020204" pitchFamily="49" charset="0"/>
              </a:rPr>
              <a:t>center</a:t>
            </a:r>
            <a:r>
              <a:rPr lang="en-IE" b="0" dirty="0">
                <a:solidFill>
                  <a:srgbClr val="9CDCFE"/>
                </a:solidFill>
                <a:effectLst/>
                <a:latin typeface="Menlo" panose="020B0609030804020204" pitchFamily="49" charset="0"/>
              </a:rPr>
              <a:t>:</a:t>
            </a:r>
            <a:r>
              <a:rPr lang="en-IE" b="0" dirty="0">
                <a:solidFill>
                  <a:srgbClr val="CCCCCC"/>
                </a:solidFill>
                <a:effectLst/>
                <a:latin typeface="Menlo" panose="020B0609030804020204" pitchFamily="49" charset="0"/>
              </a:rPr>
              <a:t> </a:t>
            </a:r>
            <a:r>
              <a:rPr lang="en-IE" b="0" dirty="0">
                <a:solidFill>
                  <a:srgbClr val="9CDCFE"/>
                </a:solidFill>
                <a:effectLst/>
                <a:latin typeface="Menlo" panose="020B0609030804020204" pitchFamily="49" charset="0"/>
              </a:rPr>
              <a:t>position</a:t>
            </a:r>
            <a:r>
              <a:rPr lang="en-IE" b="0" dirty="0">
                <a:solidFill>
                  <a:srgbClr val="CCCCCC"/>
                </a:solidFill>
                <a:effectLst/>
                <a:latin typeface="Menlo" panose="020B0609030804020204" pitchFamily="49" charset="0"/>
              </a:rPr>
              <a:t>,</a:t>
            </a:r>
          </a:p>
          <a:p>
            <a:r>
              <a:rPr lang="en-IE" b="0" dirty="0" err="1">
                <a:solidFill>
                  <a:srgbClr val="9CDCFE"/>
                </a:solidFill>
                <a:effectLst/>
                <a:latin typeface="Menlo" panose="020B0609030804020204" pitchFamily="49" charset="0"/>
              </a:rPr>
              <a:t>mapId</a:t>
            </a:r>
            <a:r>
              <a:rPr lang="en-IE" b="0" dirty="0">
                <a:solidFill>
                  <a:srgbClr val="9CDCFE"/>
                </a:solidFill>
                <a:effectLst/>
                <a:latin typeface="Menlo" panose="020B0609030804020204" pitchFamily="49" charset="0"/>
              </a:rPr>
              <a:t>:</a:t>
            </a:r>
            <a:r>
              <a:rPr lang="en-IE" b="0" dirty="0">
                <a:solidFill>
                  <a:srgbClr val="CCCCCC"/>
                </a:solidFill>
                <a:effectLst/>
                <a:latin typeface="Menlo" panose="020B0609030804020204" pitchFamily="49" charset="0"/>
              </a:rPr>
              <a:t> </a:t>
            </a:r>
            <a:r>
              <a:rPr lang="en-IE" b="0" dirty="0">
                <a:solidFill>
                  <a:srgbClr val="CE9178"/>
                </a:solidFill>
                <a:effectLst/>
                <a:latin typeface="Menlo" panose="020B0609030804020204" pitchFamily="49" charset="0"/>
              </a:rPr>
              <a:t>"DEMO_MAP_ID"</a:t>
            </a:r>
            <a:r>
              <a:rPr lang="en-IE" b="0" dirty="0">
                <a:solidFill>
                  <a:srgbClr val="CCCCCC"/>
                </a:solidFill>
                <a:effectLst/>
                <a:latin typeface="Menlo" panose="020B0609030804020204" pitchFamily="49" charset="0"/>
              </a:rPr>
              <a:t>,</a:t>
            </a:r>
          </a:p>
          <a:p>
            <a:r>
              <a:rPr lang="en-IE" b="0" dirty="0">
                <a:solidFill>
                  <a:srgbClr val="CCCCCC"/>
                </a:solidFill>
                <a:effectLst/>
                <a:latin typeface="Menlo" panose="020B0609030804020204" pitchFamily="49" charset="0"/>
              </a:rPr>
              <a:t>});</a:t>
            </a:r>
          </a:p>
          <a:p>
            <a:br>
              <a:rPr lang="en-IE" b="0" dirty="0">
                <a:solidFill>
                  <a:srgbClr val="CCCCCC"/>
                </a:solidFill>
                <a:effectLst/>
                <a:latin typeface="Menlo" panose="020B0609030804020204" pitchFamily="49" charset="0"/>
              </a:rPr>
            </a:br>
            <a:r>
              <a:rPr lang="en-IE" b="0" dirty="0">
                <a:solidFill>
                  <a:srgbClr val="6A9955"/>
                </a:solidFill>
                <a:effectLst/>
                <a:latin typeface="Menlo" panose="020B0609030804020204" pitchFamily="49" charset="0"/>
              </a:rPr>
              <a:t>// The marker, positioned at Uluru</a:t>
            </a:r>
            <a:endParaRPr lang="en-IE" b="0" dirty="0">
              <a:solidFill>
                <a:srgbClr val="CCCCCC"/>
              </a:solidFill>
              <a:effectLst/>
              <a:latin typeface="Menlo" panose="020B0609030804020204" pitchFamily="49" charset="0"/>
            </a:endParaRPr>
          </a:p>
          <a:p>
            <a:r>
              <a:rPr lang="en-IE" b="0" dirty="0" err="1">
                <a:solidFill>
                  <a:srgbClr val="569CD6"/>
                </a:solidFill>
                <a:effectLst/>
                <a:latin typeface="Menlo" panose="020B0609030804020204" pitchFamily="49" charset="0"/>
              </a:rPr>
              <a:t>const</a:t>
            </a:r>
            <a:r>
              <a:rPr lang="en-IE" b="0" dirty="0">
                <a:solidFill>
                  <a:srgbClr val="CCCCCC"/>
                </a:solidFill>
                <a:effectLst/>
                <a:latin typeface="Menlo" panose="020B0609030804020204" pitchFamily="49" charset="0"/>
              </a:rPr>
              <a:t> </a:t>
            </a:r>
            <a:r>
              <a:rPr lang="en-IE" b="0" dirty="0">
                <a:solidFill>
                  <a:srgbClr val="4FC1FF"/>
                </a:solidFill>
                <a:effectLst/>
                <a:latin typeface="Menlo" panose="020B0609030804020204" pitchFamily="49" charset="0"/>
              </a:rPr>
              <a:t>marker</a:t>
            </a:r>
            <a:r>
              <a:rPr lang="en-IE" b="0" dirty="0">
                <a:solidFill>
                  <a:srgbClr val="CCCCCC"/>
                </a:solidFill>
                <a:effectLst/>
                <a:latin typeface="Menlo" panose="020B0609030804020204" pitchFamily="49" charset="0"/>
              </a:rPr>
              <a:t> </a:t>
            </a:r>
            <a:r>
              <a:rPr lang="en-IE" b="0" dirty="0">
                <a:solidFill>
                  <a:srgbClr val="D4D4D4"/>
                </a:solidFill>
                <a:effectLst/>
                <a:latin typeface="Menlo" panose="020B0609030804020204" pitchFamily="49" charset="0"/>
              </a:rPr>
              <a:t>=</a:t>
            </a:r>
            <a:r>
              <a:rPr lang="en-IE" b="0" dirty="0">
                <a:solidFill>
                  <a:srgbClr val="CCCCCC"/>
                </a:solidFill>
                <a:effectLst/>
                <a:latin typeface="Menlo" panose="020B0609030804020204" pitchFamily="49" charset="0"/>
              </a:rPr>
              <a:t> </a:t>
            </a:r>
            <a:r>
              <a:rPr lang="en-IE" b="0" dirty="0">
                <a:solidFill>
                  <a:srgbClr val="569CD6"/>
                </a:solidFill>
                <a:effectLst/>
                <a:latin typeface="Menlo" panose="020B0609030804020204" pitchFamily="49" charset="0"/>
              </a:rPr>
              <a:t>new</a:t>
            </a:r>
            <a:r>
              <a:rPr lang="en-IE" b="0" dirty="0">
                <a:solidFill>
                  <a:srgbClr val="CCCCCC"/>
                </a:solidFill>
                <a:effectLst/>
                <a:latin typeface="Menlo" panose="020B0609030804020204" pitchFamily="49" charset="0"/>
              </a:rPr>
              <a:t> </a:t>
            </a:r>
            <a:r>
              <a:rPr lang="en-IE" b="0" dirty="0" err="1">
                <a:solidFill>
                  <a:srgbClr val="DCDCAA"/>
                </a:solidFill>
                <a:effectLst/>
                <a:latin typeface="Menlo" panose="020B0609030804020204" pitchFamily="49" charset="0"/>
              </a:rPr>
              <a:t>AdvancedMarkerElement</a:t>
            </a:r>
            <a:r>
              <a:rPr lang="en-IE" b="0" dirty="0">
                <a:solidFill>
                  <a:srgbClr val="CCCCCC"/>
                </a:solidFill>
                <a:effectLst/>
                <a:latin typeface="Menlo" panose="020B0609030804020204" pitchFamily="49" charset="0"/>
              </a:rPr>
              <a:t>({</a:t>
            </a:r>
          </a:p>
          <a:p>
            <a:r>
              <a:rPr lang="en-IE" b="0" dirty="0">
                <a:solidFill>
                  <a:srgbClr val="9CDCFE"/>
                </a:solidFill>
                <a:effectLst/>
                <a:latin typeface="Menlo" panose="020B0609030804020204" pitchFamily="49" charset="0"/>
              </a:rPr>
              <a:t>map:</a:t>
            </a:r>
            <a:r>
              <a:rPr lang="en-IE" b="0" dirty="0">
                <a:solidFill>
                  <a:srgbClr val="CCCCCC"/>
                </a:solidFill>
                <a:effectLst/>
                <a:latin typeface="Menlo" panose="020B0609030804020204" pitchFamily="49" charset="0"/>
              </a:rPr>
              <a:t> </a:t>
            </a:r>
            <a:r>
              <a:rPr lang="en-IE" b="0" dirty="0">
                <a:solidFill>
                  <a:srgbClr val="4FC1FF"/>
                </a:solidFill>
                <a:effectLst/>
                <a:latin typeface="Menlo" panose="020B0609030804020204" pitchFamily="49" charset="0"/>
              </a:rPr>
              <a:t>map</a:t>
            </a:r>
            <a:r>
              <a:rPr lang="en-IE" b="0" dirty="0">
                <a:solidFill>
                  <a:srgbClr val="CCCCCC"/>
                </a:solidFill>
                <a:effectLst/>
                <a:latin typeface="Menlo" panose="020B0609030804020204" pitchFamily="49" charset="0"/>
              </a:rPr>
              <a:t>,</a:t>
            </a:r>
          </a:p>
          <a:p>
            <a:r>
              <a:rPr lang="en-IE" b="0" dirty="0">
                <a:solidFill>
                  <a:srgbClr val="9CDCFE"/>
                </a:solidFill>
                <a:effectLst/>
                <a:latin typeface="Menlo" panose="020B0609030804020204" pitchFamily="49" charset="0"/>
              </a:rPr>
              <a:t>position:</a:t>
            </a:r>
            <a:r>
              <a:rPr lang="en-IE" b="0" dirty="0">
                <a:solidFill>
                  <a:srgbClr val="CCCCCC"/>
                </a:solidFill>
                <a:effectLst/>
                <a:latin typeface="Menlo" panose="020B0609030804020204" pitchFamily="49" charset="0"/>
              </a:rPr>
              <a:t> </a:t>
            </a:r>
            <a:r>
              <a:rPr lang="en-IE" b="0" dirty="0">
                <a:solidFill>
                  <a:srgbClr val="9CDCFE"/>
                </a:solidFill>
                <a:effectLst/>
                <a:latin typeface="Menlo" panose="020B0609030804020204" pitchFamily="49" charset="0"/>
              </a:rPr>
              <a:t>position</a:t>
            </a:r>
            <a:r>
              <a:rPr lang="en-IE" b="0" dirty="0">
                <a:solidFill>
                  <a:srgbClr val="CCCCCC"/>
                </a:solidFill>
                <a:effectLst/>
                <a:latin typeface="Menlo" panose="020B0609030804020204" pitchFamily="49" charset="0"/>
              </a:rPr>
              <a:t>,</a:t>
            </a:r>
          </a:p>
          <a:p>
            <a:r>
              <a:rPr lang="en-IE" b="0" dirty="0">
                <a:solidFill>
                  <a:srgbClr val="9CDCFE"/>
                </a:solidFill>
                <a:effectLst/>
                <a:latin typeface="Menlo" panose="020B0609030804020204" pitchFamily="49" charset="0"/>
              </a:rPr>
              <a:t>title:</a:t>
            </a:r>
            <a:r>
              <a:rPr lang="en-IE" b="0" dirty="0">
                <a:solidFill>
                  <a:srgbClr val="CCCCCC"/>
                </a:solidFill>
                <a:effectLst/>
                <a:latin typeface="Menlo" panose="020B0609030804020204" pitchFamily="49" charset="0"/>
              </a:rPr>
              <a:t> </a:t>
            </a:r>
            <a:r>
              <a:rPr lang="en-IE" b="0" dirty="0">
                <a:solidFill>
                  <a:srgbClr val="CE9178"/>
                </a:solidFill>
                <a:effectLst/>
                <a:latin typeface="Menlo" panose="020B0609030804020204" pitchFamily="49" charset="0"/>
              </a:rPr>
              <a:t>"Uluru"</a:t>
            </a:r>
            <a:r>
              <a:rPr lang="en-IE" b="0" dirty="0">
                <a:solidFill>
                  <a:srgbClr val="CCCCCC"/>
                </a:solidFill>
                <a:effectLst/>
                <a:latin typeface="Menlo" panose="020B0609030804020204" pitchFamily="49" charset="0"/>
              </a:rPr>
              <a:t>,</a:t>
            </a:r>
          </a:p>
          <a:p>
            <a:r>
              <a:rPr lang="en-IE" b="0" dirty="0">
                <a:solidFill>
                  <a:srgbClr val="CCCCCC"/>
                </a:solidFill>
                <a:effectLst/>
                <a:latin typeface="Menlo" panose="020B0609030804020204" pitchFamily="49" charset="0"/>
              </a:rPr>
              <a:t>});</a:t>
            </a:r>
          </a:p>
        </p:txBody>
      </p:sp>
      <p:pic>
        <p:nvPicPr>
          <p:cNvPr id="6" name="Picture 5">
            <a:extLst>
              <a:ext uri="{FF2B5EF4-FFF2-40B4-BE49-F238E27FC236}">
                <a16:creationId xmlns:a16="http://schemas.microsoft.com/office/drawing/2014/main" id="{AA57FBA5-675D-E62C-FAE1-E0C251A058B2}"/>
              </a:ext>
            </a:extLst>
          </p:cNvPr>
          <p:cNvPicPr>
            <a:picLocks noChangeAspect="1"/>
          </p:cNvPicPr>
          <p:nvPr/>
        </p:nvPicPr>
        <p:blipFill>
          <a:blip r:embed="rId2"/>
          <a:stretch>
            <a:fillRect/>
          </a:stretch>
        </p:blipFill>
        <p:spPr>
          <a:xfrm>
            <a:off x="6749497" y="4294332"/>
            <a:ext cx="5003462" cy="2336911"/>
          </a:xfrm>
          <a:prstGeom prst="rect">
            <a:avLst/>
          </a:prstGeom>
          <a:effectLst>
            <a:softEdge rad="31750"/>
          </a:effectLst>
        </p:spPr>
      </p:pic>
    </p:spTree>
    <p:extLst>
      <p:ext uri="{BB962C8B-B14F-4D97-AF65-F5344CB8AC3E}">
        <p14:creationId xmlns:p14="http://schemas.microsoft.com/office/powerpoint/2010/main" val="2325257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5246A5-9306-DA38-3F5A-382800FD7F70}"/>
              </a:ext>
            </a:extLst>
          </p:cNvPr>
          <p:cNvPicPr>
            <a:picLocks noChangeAspect="1"/>
          </p:cNvPicPr>
          <p:nvPr/>
        </p:nvPicPr>
        <p:blipFill>
          <a:blip r:embed="rId2"/>
          <a:stretch>
            <a:fillRect/>
          </a:stretch>
        </p:blipFill>
        <p:spPr>
          <a:xfrm>
            <a:off x="2344441" y="643467"/>
            <a:ext cx="7503118"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679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C38EBB93-AA58-E102-EFC6-BF557243CA6E}"/>
              </a:ext>
            </a:extLst>
          </p:cNvPr>
          <p:cNvPicPr>
            <a:picLocks noChangeAspect="1"/>
          </p:cNvPicPr>
          <p:nvPr/>
        </p:nvPicPr>
        <p:blipFill rotWithShape="1">
          <a:blip r:embed="rId2"/>
          <a:srcRect l="35911" r="492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067D0-1E80-1B78-111C-17A884953995}"/>
              </a:ext>
            </a:extLst>
          </p:cNvPr>
          <p:cNvSpPr>
            <a:spLocks noGrp="1"/>
          </p:cNvSpPr>
          <p:nvPr>
            <p:ph type="title"/>
          </p:nvPr>
        </p:nvSpPr>
        <p:spPr>
          <a:xfrm>
            <a:off x="6115317" y="405685"/>
            <a:ext cx="5464968" cy="1559301"/>
          </a:xfrm>
        </p:spPr>
        <p:txBody>
          <a:bodyPr>
            <a:normAutofit/>
          </a:bodyPr>
          <a:lstStyle/>
          <a:p>
            <a:r>
              <a:rPr lang="en-IE" sz="3700" i="1" dirty="0"/>
              <a:t>I thought an API was a Web Service or REST Endpoint?</a:t>
            </a:r>
          </a:p>
        </p:txBody>
      </p:sp>
      <p:sp>
        <p:nvSpPr>
          <p:cNvPr id="3" name="Content Placeholder 2">
            <a:extLst>
              <a:ext uri="{FF2B5EF4-FFF2-40B4-BE49-F238E27FC236}">
                <a16:creationId xmlns:a16="http://schemas.microsoft.com/office/drawing/2014/main" id="{11CEC62A-70B0-A2BC-6957-74A066F04EAD}"/>
              </a:ext>
            </a:extLst>
          </p:cNvPr>
          <p:cNvSpPr>
            <a:spLocks noGrp="1"/>
          </p:cNvSpPr>
          <p:nvPr>
            <p:ph idx="1"/>
          </p:nvPr>
        </p:nvSpPr>
        <p:spPr>
          <a:xfrm>
            <a:off x="5410197" y="2370671"/>
            <a:ext cx="6781802" cy="3869407"/>
          </a:xfrm>
        </p:spPr>
        <p:txBody>
          <a:bodyPr anchor="ctr">
            <a:noAutofit/>
          </a:bodyPr>
          <a:lstStyle/>
          <a:p>
            <a:r>
              <a:rPr lang="en-IE" sz="1800" dirty="0"/>
              <a:t>API can be used to describe :</a:t>
            </a:r>
          </a:p>
          <a:p>
            <a:pPr lvl="1"/>
            <a:r>
              <a:rPr lang="en-IE" sz="1800" dirty="0"/>
              <a:t>A software ”package” that simplifies or enables a specific task, service or feature</a:t>
            </a:r>
          </a:p>
          <a:p>
            <a:pPr lvl="2"/>
            <a:r>
              <a:rPr lang="en-IE" sz="1800" dirty="0"/>
              <a:t>Google Maps API</a:t>
            </a:r>
          </a:p>
          <a:p>
            <a:pPr lvl="2"/>
            <a:r>
              <a:rPr lang="en-IE" sz="1800" dirty="0"/>
              <a:t>Twilio API</a:t>
            </a:r>
          </a:p>
          <a:p>
            <a:pPr lvl="2"/>
            <a:r>
              <a:rPr lang="en-IE" sz="1800" dirty="0"/>
              <a:t>Browser Document Object Model</a:t>
            </a:r>
          </a:p>
          <a:p>
            <a:pPr lvl="2"/>
            <a:r>
              <a:rPr lang="en-IE" sz="1800" dirty="0"/>
              <a:t>The Fetch API to retrieve data from the web</a:t>
            </a:r>
          </a:p>
          <a:p>
            <a:pPr lvl="2"/>
            <a:r>
              <a:rPr lang="en-IE" sz="1800" dirty="0"/>
              <a:t>Connect to a database from your java code</a:t>
            </a:r>
          </a:p>
          <a:p>
            <a:pPr lvl="1"/>
            <a:r>
              <a:rPr lang="en-IE" sz="1800" dirty="0"/>
              <a:t>A HTTP based Web Service or REST API</a:t>
            </a:r>
          </a:p>
          <a:p>
            <a:pPr lvl="2"/>
            <a:r>
              <a:rPr lang="en-IE" sz="1800" dirty="0"/>
              <a:t>These are API’s hosted on the internet (or a private network)</a:t>
            </a:r>
          </a:p>
          <a:p>
            <a:pPr lvl="2"/>
            <a:r>
              <a:rPr lang="en-IE" sz="1800" dirty="0"/>
              <a:t>Typically accessed via URLs or “endpoints”</a:t>
            </a:r>
          </a:p>
          <a:p>
            <a:pPr lvl="2"/>
            <a:r>
              <a:rPr lang="en-IE" sz="1800" dirty="0"/>
              <a:t>Follow a particular protocol (usually HTTP) with a specific spec or set of principal, e.g. REST, SOAP or proprietary</a:t>
            </a:r>
          </a:p>
          <a:p>
            <a:pPr lvl="2"/>
            <a:r>
              <a:rPr lang="en-IE" sz="1800" dirty="0"/>
              <a:t>We will talk more about these in Web Dev II </a:t>
            </a:r>
          </a:p>
          <a:p>
            <a:pPr lvl="1"/>
            <a:r>
              <a:rPr lang="en-IE" sz="1800" dirty="0"/>
              <a:t>You will come across more uses of the term API </a:t>
            </a:r>
          </a:p>
        </p:txBody>
      </p:sp>
    </p:spTree>
    <p:extLst>
      <p:ext uri="{BB962C8B-B14F-4D97-AF65-F5344CB8AC3E}">
        <p14:creationId xmlns:p14="http://schemas.microsoft.com/office/powerpoint/2010/main" val="327401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557CF0-BDC8-A584-E81F-2998A398971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D4280F-BE4B-BF20-B5A9-74C76A683776}"/>
              </a:ext>
            </a:extLst>
          </p:cNvPr>
          <p:cNvSpPr txBox="1"/>
          <p:nvPr/>
        </p:nvSpPr>
        <p:spPr>
          <a:xfrm>
            <a:off x="0" y="582067"/>
            <a:ext cx="12191999" cy="5693866"/>
          </a:xfrm>
          <a:prstGeom prst="rect">
            <a:avLst/>
          </a:prstGeom>
          <a:solidFill>
            <a:schemeClr val="tx1">
              <a:lumMod val="95000"/>
              <a:lumOff val="5000"/>
              <a:alpha val="93000"/>
            </a:schemeClr>
          </a:solidFill>
        </p:spPr>
        <p:txBody>
          <a:bodyPr wrap="square">
            <a:spAutoFit/>
          </a:bodyPr>
          <a:lstStyle/>
          <a:p>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DOCTYPE</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html</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html</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lang</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a:t>
            </a:r>
            <a:r>
              <a:rPr lang="en-IE" sz="1300" b="0" dirty="0" err="1">
                <a:solidFill>
                  <a:srgbClr val="CE9178"/>
                </a:solidFill>
                <a:effectLst/>
                <a:latin typeface="Menlo" panose="020B0609030804020204" pitchFamily="49" charset="0"/>
              </a:rPr>
              <a:t>en</a:t>
            </a:r>
            <a:r>
              <a:rPr lang="en-IE" sz="1300" b="0" dirty="0">
                <a:solidFill>
                  <a:srgbClr val="CE9178"/>
                </a:solidFill>
                <a:effectLst/>
                <a:latin typeface="Menlo" panose="020B0609030804020204" pitchFamily="49" charset="0"/>
              </a:rPr>
              <a:t>"</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head</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meta</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charset</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"utf-8"</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title</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My test page</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title</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link</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href</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"http://</a:t>
            </a:r>
            <a:r>
              <a:rPr lang="en-IE" sz="1300" b="0" dirty="0" err="1">
                <a:solidFill>
                  <a:srgbClr val="CE9178"/>
                </a:solidFill>
                <a:effectLst/>
                <a:latin typeface="Menlo" panose="020B0609030804020204" pitchFamily="49" charset="0"/>
              </a:rPr>
              <a:t>fonts.googleapis.com</a:t>
            </a:r>
            <a:r>
              <a:rPr lang="en-IE" sz="1300" b="0" dirty="0">
                <a:solidFill>
                  <a:srgbClr val="CE9178"/>
                </a:solidFill>
                <a:effectLst/>
                <a:latin typeface="Menlo" panose="020B0609030804020204" pitchFamily="49" charset="0"/>
              </a:rPr>
              <a:t>/</a:t>
            </a:r>
            <a:r>
              <a:rPr lang="en-IE" sz="1300" b="0" dirty="0" err="1">
                <a:solidFill>
                  <a:srgbClr val="CE9178"/>
                </a:solidFill>
                <a:effectLst/>
                <a:latin typeface="Menlo" panose="020B0609030804020204" pitchFamily="49" charset="0"/>
              </a:rPr>
              <a:t>css?family</a:t>
            </a:r>
            <a:r>
              <a:rPr lang="en-IE" sz="1300" b="0" dirty="0">
                <a:solidFill>
                  <a:srgbClr val="CE9178"/>
                </a:solidFill>
                <a:effectLst/>
                <a:latin typeface="Menlo" panose="020B0609030804020204" pitchFamily="49" charset="0"/>
              </a:rPr>
              <a:t>=</a:t>
            </a:r>
            <a:r>
              <a:rPr lang="en-IE" sz="1300" b="0" dirty="0" err="1">
                <a:solidFill>
                  <a:srgbClr val="CE9178"/>
                </a:solidFill>
                <a:effectLst/>
                <a:latin typeface="Menlo" panose="020B0609030804020204" pitchFamily="49" charset="0"/>
              </a:rPr>
              <a:t>Open+Sans</a:t>
            </a:r>
            <a:r>
              <a:rPr lang="en-IE" sz="1300" b="0" dirty="0">
                <a:solidFill>
                  <a:srgbClr val="CE9178"/>
                </a:solidFill>
                <a:effectLst/>
                <a:latin typeface="Menlo" panose="020B0609030804020204" pitchFamily="49" charset="0"/>
              </a:rPr>
              <a:t>"</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rel</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"stylesheet"</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type</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"text/</a:t>
            </a:r>
            <a:r>
              <a:rPr lang="en-IE" sz="1300" b="0" dirty="0" err="1">
                <a:solidFill>
                  <a:srgbClr val="CE9178"/>
                </a:solidFill>
                <a:effectLst/>
                <a:latin typeface="Menlo" panose="020B0609030804020204" pitchFamily="49" charset="0"/>
              </a:rPr>
              <a:t>css</a:t>
            </a:r>
            <a:r>
              <a:rPr lang="en-IE" sz="1300" b="0" dirty="0">
                <a:solidFill>
                  <a:srgbClr val="CE9178"/>
                </a:solidFill>
                <a:effectLst/>
                <a:latin typeface="Menlo" panose="020B0609030804020204" pitchFamily="49" charset="0"/>
              </a:rPr>
              <a:t>"</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link</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href</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"styles/</a:t>
            </a:r>
            <a:r>
              <a:rPr lang="en-IE" sz="1300" b="0" dirty="0" err="1">
                <a:solidFill>
                  <a:srgbClr val="CE9178"/>
                </a:solidFill>
                <a:effectLst/>
                <a:latin typeface="Menlo" panose="020B0609030804020204" pitchFamily="49" charset="0"/>
              </a:rPr>
              <a:t>style.css</a:t>
            </a:r>
            <a:r>
              <a:rPr lang="en-IE" sz="1300" b="0" dirty="0">
                <a:solidFill>
                  <a:srgbClr val="CE9178"/>
                </a:solidFill>
                <a:effectLst/>
                <a:latin typeface="Menlo" panose="020B0609030804020204" pitchFamily="49" charset="0"/>
              </a:rPr>
              <a:t>"</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rel</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"stylesheet"</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type</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"text/</a:t>
            </a:r>
            <a:r>
              <a:rPr lang="en-IE" sz="1300" b="0" dirty="0" err="1">
                <a:solidFill>
                  <a:srgbClr val="CE9178"/>
                </a:solidFill>
                <a:effectLst/>
                <a:latin typeface="Menlo" panose="020B0609030804020204" pitchFamily="49" charset="0"/>
              </a:rPr>
              <a:t>css</a:t>
            </a:r>
            <a:r>
              <a:rPr lang="en-IE" sz="1300" b="0" dirty="0">
                <a:solidFill>
                  <a:srgbClr val="CE9178"/>
                </a:solidFill>
                <a:effectLst/>
                <a:latin typeface="Menlo" panose="020B0609030804020204" pitchFamily="49" charset="0"/>
              </a:rPr>
              <a:t>"</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head</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body</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r>
              <a:rPr lang="en-IE" sz="1300" b="0" dirty="0">
                <a:solidFill>
                  <a:srgbClr val="808080"/>
                </a:solidFill>
                <a:effectLst/>
                <a:latin typeface="Menlo" panose="020B0609030804020204" pitchFamily="49" charset="0"/>
              </a:rPr>
              <a:t>	&lt;</a:t>
            </a:r>
            <a:r>
              <a:rPr lang="en-IE" sz="1300" b="0" dirty="0">
                <a:solidFill>
                  <a:srgbClr val="569CD6"/>
                </a:solidFill>
                <a:effectLst/>
                <a:latin typeface="Menlo" panose="020B0609030804020204" pitchFamily="49" charset="0"/>
              </a:rPr>
              <a:t>h1</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id</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"heading"</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Mozilla is cool</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h1</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r>
              <a:rPr lang="en-IE" sz="1300" b="0" dirty="0">
                <a:solidFill>
                  <a:srgbClr val="808080"/>
                </a:solidFill>
                <a:effectLst/>
                <a:latin typeface="Menlo" panose="020B0609030804020204" pitchFamily="49" charset="0"/>
              </a:rPr>
              <a:t>&lt;</a:t>
            </a:r>
            <a:r>
              <a:rPr lang="en-IE" sz="1300" b="0" dirty="0" err="1">
                <a:solidFill>
                  <a:srgbClr val="569CD6"/>
                </a:solidFill>
                <a:effectLst/>
                <a:latin typeface="Menlo" panose="020B0609030804020204" pitchFamily="49" charset="0"/>
              </a:rPr>
              <a:t>img</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src</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"images/</a:t>
            </a:r>
            <a:r>
              <a:rPr lang="en-IE" sz="1300" b="0" dirty="0" err="1">
                <a:solidFill>
                  <a:srgbClr val="CE9178"/>
                </a:solidFill>
                <a:effectLst/>
                <a:latin typeface="Menlo" panose="020B0609030804020204" pitchFamily="49" charset="0"/>
              </a:rPr>
              <a:t>firefox-icon.png</a:t>
            </a:r>
            <a:r>
              <a:rPr lang="en-IE" sz="1300" b="0" dirty="0">
                <a:solidFill>
                  <a:srgbClr val="CE9178"/>
                </a:solidFill>
                <a:effectLst/>
                <a:latin typeface="Menlo" panose="020B0609030804020204" pitchFamily="49" charset="0"/>
              </a:rPr>
              <a:t>"</a:t>
            </a:r>
            <a:r>
              <a:rPr lang="en-IE" sz="1300" b="0" dirty="0">
                <a:solidFill>
                  <a:srgbClr val="CCCCCC"/>
                </a:solidFill>
                <a:effectLst/>
                <a:latin typeface="Menlo" panose="020B0609030804020204" pitchFamily="49" charset="0"/>
              </a:rPr>
              <a:t> </a:t>
            </a:r>
            <a:r>
              <a:rPr lang="en-IE" sz="1300" b="0" dirty="0">
                <a:solidFill>
                  <a:srgbClr val="9CDCFE"/>
                </a:solidFill>
                <a:effectLst/>
                <a:latin typeface="Menlo" panose="020B0609030804020204" pitchFamily="49" charset="0"/>
              </a:rPr>
              <a:t>alt</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"The Firefox logo: a flaming fox surrounding the Earth."</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br>
              <a:rPr lang="en-IE" sz="1300" b="0" dirty="0">
                <a:solidFill>
                  <a:srgbClr val="CCCCCC"/>
                </a:solidFill>
                <a:effectLst/>
                <a:latin typeface="Menlo" panose="020B0609030804020204" pitchFamily="49" charset="0"/>
              </a:rPr>
            </a:b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At Mozilla, we’re a global community of</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br>
              <a:rPr lang="en-IE" sz="1300" b="0" dirty="0">
                <a:solidFill>
                  <a:srgbClr val="CCCCCC"/>
                </a:solidFill>
                <a:effectLst/>
                <a:latin typeface="Menlo" panose="020B0609030804020204" pitchFamily="49" charset="0"/>
              </a:rPr>
            </a:br>
            <a:r>
              <a:rPr lang="en-IE" sz="1300" b="0" dirty="0">
                <a:solidFill>
                  <a:srgbClr val="808080"/>
                </a:solidFill>
                <a:effectLst/>
                <a:latin typeface="Menlo" panose="020B0609030804020204" pitchFamily="49" charset="0"/>
              </a:rPr>
              <a:t>&lt;</a:t>
            </a:r>
            <a:r>
              <a:rPr lang="en-IE" sz="1300" b="0" dirty="0" err="1">
                <a:solidFill>
                  <a:srgbClr val="569CD6"/>
                </a:solidFill>
                <a:effectLst/>
                <a:latin typeface="Menlo" panose="020B0609030804020204" pitchFamily="49" charset="0"/>
              </a:rPr>
              <a:t>ul</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 </a:t>
            </a:r>
            <a:r>
              <a:rPr lang="en-IE" sz="1300" b="0" dirty="0">
                <a:solidFill>
                  <a:srgbClr val="6A9955"/>
                </a:solidFill>
                <a:effectLst/>
                <a:latin typeface="Menlo" panose="020B0609030804020204" pitchFamily="49" charset="0"/>
              </a:rPr>
              <a:t>&lt;!-- changed to list in the tutorial --&gt;</a:t>
            </a:r>
            <a:endParaRPr lang="en-IE" sz="1300" b="0" dirty="0">
              <a:solidFill>
                <a:srgbClr val="CCCCCC"/>
              </a:solidFill>
              <a:effectLst/>
              <a:latin typeface="Menlo" panose="020B0609030804020204" pitchFamily="49" charset="0"/>
            </a:endParaRPr>
          </a:p>
          <a:p>
            <a:pPr lvl="3"/>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technologists</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3"/>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thinkers</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3"/>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builders</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li</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r>
              <a:rPr lang="en-IE" sz="1300" b="0" dirty="0">
                <a:solidFill>
                  <a:srgbClr val="808080"/>
                </a:solidFill>
                <a:effectLst/>
                <a:latin typeface="Menlo" panose="020B0609030804020204" pitchFamily="49" charset="0"/>
              </a:rPr>
              <a:t>&lt;/</a:t>
            </a:r>
            <a:r>
              <a:rPr lang="en-IE" sz="1300" b="0" dirty="0" err="1">
                <a:solidFill>
                  <a:srgbClr val="569CD6"/>
                </a:solidFill>
                <a:effectLst/>
                <a:latin typeface="Menlo" panose="020B0609030804020204" pitchFamily="49" charset="0"/>
              </a:rPr>
              <a:t>ul</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br>
              <a:rPr lang="en-IE" sz="1300" b="0" dirty="0">
                <a:solidFill>
                  <a:srgbClr val="CCCCCC"/>
                </a:solidFill>
                <a:effectLst/>
                <a:latin typeface="Menlo" panose="020B0609030804020204" pitchFamily="49" charset="0"/>
              </a:rPr>
            </a:b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working together to keep the Internet alive and accessible, so people worldwide can be informed contributors and creators of the Web. We believe this act of human collaboration across an open platform is essential to individual growth and our collective future.</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2"/>
            <a:br>
              <a:rPr lang="en-IE" sz="1300" b="0" dirty="0">
                <a:solidFill>
                  <a:srgbClr val="CCCCCC"/>
                </a:solidFill>
                <a:effectLst/>
                <a:latin typeface="Menlo" panose="020B0609030804020204" pitchFamily="49" charset="0"/>
              </a:rPr>
            </a:b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Read the </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a</a:t>
            </a:r>
            <a:r>
              <a:rPr lang="en-IE" sz="1300" b="0" dirty="0">
                <a:solidFill>
                  <a:srgbClr val="CCCCCC"/>
                </a:solidFill>
                <a:effectLst/>
                <a:latin typeface="Menlo" panose="020B0609030804020204" pitchFamily="49" charset="0"/>
              </a:rPr>
              <a:t> </a:t>
            </a:r>
            <a:r>
              <a:rPr lang="en-IE" sz="1300" b="0" dirty="0" err="1">
                <a:solidFill>
                  <a:srgbClr val="9CDCFE"/>
                </a:solidFill>
                <a:effectLst/>
                <a:latin typeface="Menlo" panose="020B0609030804020204" pitchFamily="49" charset="0"/>
              </a:rPr>
              <a:t>href</a:t>
            </a:r>
            <a:r>
              <a:rPr lang="en-IE" sz="1300" b="0" dirty="0">
                <a:solidFill>
                  <a:srgbClr val="CCCCCC"/>
                </a:solidFill>
                <a:effectLst/>
                <a:latin typeface="Menlo" panose="020B0609030804020204" pitchFamily="49" charset="0"/>
              </a:rPr>
              <a:t>=</a:t>
            </a:r>
            <a:r>
              <a:rPr lang="en-IE" sz="1300" b="0" dirty="0">
                <a:solidFill>
                  <a:srgbClr val="CE9178"/>
                </a:solidFill>
                <a:effectLst/>
                <a:latin typeface="Menlo" panose="020B0609030804020204" pitchFamily="49" charset="0"/>
              </a:rPr>
              <a:t>"https://</a:t>
            </a:r>
            <a:r>
              <a:rPr lang="en-IE" sz="1300" b="0" dirty="0" err="1">
                <a:solidFill>
                  <a:srgbClr val="CE9178"/>
                </a:solidFill>
                <a:effectLst/>
                <a:latin typeface="Menlo" panose="020B0609030804020204" pitchFamily="49" charset="0"/>
              </a:rPr>
              <a:t>www.mozilla.org</a:t>
            </a:r>
            <a:r>
              <a:rPr lang="en-IE" sz="1300" b="0" dirty="0">
                <a:solidFill>
                  <a:srgbClr val="CE9178"/>
                </a:solidFill>
                <a:effectLst/>
                <a:latin typeface="Menlo" panose="020B0609030804020204" pitchFamily="49" charset="0"/>
              </a:rPr>
              <a:t>/</a:t>
            </a:r>
            <a:r>
              <a:rPr lang="en-IE" sz="1300" b="0" dirty="0" err="1">
                <a:solidFill>
                  <a:srgbClr val="CE9178"/>
                </a:solidFill>
                <a:effectLst/>
                <a:latin typeface="Menlo" panose="020B0609030804020204" pitchFamily="49" charset="0"/>
              </a:rPr>
              <a:t>en</a:t>
            </a:r>
            <a:r>
              <a:rPr lang="en-IE" sz="1300" b="0" dirty="0">
                <a:solidFill>
                  <a:srgbClr val="CE9178"/>
                </a:solidFill>
                <a:effectLst/>
                <a:latin typeface="Menlo" panose="020B0609030804020204" pitchFamily="49" charset="0"/>
              </a:rPr>
              <a:t>-US/about/manifesto/"</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Mozilla Manifesto</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a</a:t>
            </a:r>
            <a:r>
              <a:rPr lang="en-IE" sz="1300" b="0" dirty="0">
                <a:solidFill>
                  <a:srgbClr val="808080"/>
                </a:solidFill>
                <a:effectLst/>
                <a:latin typeface="Menlo" panose="020B0609030804020204" pitchFamily="49" charset="0"/>
              </a:rPr>
              <a:t>&gt;</a:t>
            </a:r>
            <a:r>
              <a:rPr lang="en-IE" sz="1300" b="0" dirty="0">
                <a:solidFill>
                  <a:srgbClr val="CCCCCC"/>
                </a:solidFill>
                <a:effectLst/>
                <a:latin typeface="Menlo" panose="020B0609030804020204" pitchFamily="49" charset="0"/>
              </a:rPr>
              <a:t> to learn even more about the values and principles that guide the pursuit of our mission.</a:t>
            </a:r>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p</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pPr lvl="1"/>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body</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a:p>
            <a:r>
              <a:rPr lang="en-IE" sz="1300" b="0" dirty="0">
                <a:solidFill>
                  <a:srgbClr val="808080"/>
                </a:solidFill>
                <a:effectLst/>
                <a:latin typeface="Menlo" panose="020B0609030804020204" pitchFamily="49" charset="0"/>
              </a:rPr>
              <a:t>&lt;/</a:t>
            </a:r>
            <a:r>
              <a:rPr lang="en-IE" sz="1300" b="0" dirty="0">
                <a:solidFill>
                  <a:srgbClr val="569CD6"/>
                </a:solidFill>
                <a:effectLst/>
                <a:latin typeface="Menlo" panose="020B0609030804020204" pitchFamily="49" charset="0"/>
              </a:rPr>
              <a:t>html</a:t>
            </a:r>
            <a:r>
              <a:rPr lang="en-IE" sz="1300" b="0" dirty="0">
                <a:solidFill>
                  <a:srgbClr val="808080"/>
                </a:solidFill>
                <a:effectLst/>
                <a:latin typeface="Menlo" panose="020B0609030804020204" pitchFamily="49" charset="0"/>
              </a:rPr>
              <a:t>&gt;</a:t>
            </a:r>
            <a:endParaRPr lang="en-IE" sz="1300" b="0" dirty="0">
              <a:solidFill>
                <a:srgbClr val="CCCCCC"/>
              </a:solidFill>
              <a:effectLst/>
              <a:latin typeface="Menlo" panose="020B0609030804020204" pitchFamily="49" charset="0"/>
            </a:endParaRPr>
          </a:p>
        </p:txBody>
      </p:sp>
      <p:sp>
        <p:nvSpPr>
          <p:cNvPr id="3" name="TextBox 2">
            <a:extLst>
              <a:ext uri="{FF2B5EF4-FFF2-40B4-BE49-F238E27FC236}">
                <a16:creationId xmlns:a16="http://schemas.microsoft.com/office/drawing/2014/main" id="{776FA861-6CCB-89D0-EFDA-C1F3B3B4CCE8}"/>
              </a:ext>
            </a:extLst>
          </p:cNvPr>
          <p:cNvSpPr txBox="1"/>
          <p:nvPr/>
        </p:nvSpPr>
        <p:spPr>
          <a:xfrm>
            <a:off x="3039893" y="3105835"/>
            <a:ext cx="8827852" cy="369332"/>
          </a:xfrm>
          <a:prstGeom prst="rect">
            <a:avLst/>
          </a:prstGeom>
          <a:noFill/>
        </p:spPr>
        <p:txBody>
          <a:bodyPr wrap="square">
            <a:spAutoFit/>
          </a:bodyPr>
          <a:lstStyle/>
          <a:p>
            <a:r>
              <a:rPr lang="en-IE" dirty="0"/>
              <a:t>https://</a:t>
            </a:r>
            <a:r>
              <a:rPr lang="en-IE" dirty="0" err="1"/>
              <a:t>codeload.github.com</a:t>
            </a:r>
            <a:r>
              <a:rPr lang="en-IE" dirty="0"/>
              <a:t>/</a:t>
            </a:r>
            <a:r>
              <a:rPr lang="en-IE" dirty="0" err="1"/>
              <a:t>mdn</a:t>
            </a:r>
            <a:r>
              <a:rPr lang="en-IE" dirty="0"/>
              <a:t>/beginner-html-site-styled/zip/refs/heads/</a:t>
            </a:r>
            <a:r>
              <a:rPr lang="en-IE" dirty="0" err="1"/>
              <a:t>gh</a:t>
            </a:r>
            <a:r>
              <a:rPr lang="en-IE" dirty="0"/>
              <a:t>-pages</a:t>
            </a:r>
          </a:p>
        </p:txBody>
      </p:sp>
      <p:sp>
        <p:nvSpPr>
          <p:cNvPr id="4" name="TextBox 3">
            <a:extLst>
              <a:ext uri="{FF2B5EF4-FFF2-40B4-BE49-F238E27FC236}">
                <a16:creationId xmlns:a16="http://schemas.microsoft.com/office/drawing/2014/main" id="{04778667-1E3E-D323-AA29-6EB4952F6F6F}"/>
              </a:ext>
            </a:extLst>
          </p:cNvPr>
          <p:cNvSpPr txBox="1"/>
          <p:nvPr/>
        </p:nvSpPr>
        <p:spPr>
          <a:xfrm>
            <a:off x="449261" y="6273225"/>
            <a:ext cx="11540339" cy="584775"/>
          </a:xfrm>
          <a:prstGeom prst="rect">
            <a:avLst/>
          </a:prstGeom>
          <a:noFill/>
        </p:spPr>
        <p:txBody>
          <a:bodyPr wrap="none" rtlCol="0">
            <a:spAutoFit/>
          </a:bodyPr>
          <a:lstStyle/>
          <a:p>
            <a:r>
              <a:rPr lang="en-IE" sz="1600" b="0" dirty="0">
                <a:solidFill>
                  <a:srgbClr val="6A9955"/>
                </a:solidFill>
                <a:effectLst/>
                <a:latin typeface="Menlo" panose="020B0609030804020204" pitchFamily="49" charset="0"/>
              </a:rPr>
              <a:t>&lt;!-- </a:t>
            </a:r>
            <a:r>
              <a:rPr lang="en-IE" sz="1600" b="0" dirty="0">
                <a:solidFill>
                  <a:srgbClr val="6A9955"/>
                </a:solidFill>
                <a:effectLst/>
                <a:latin typeface="Menlo" panose="020B0609030804020204" pitchFamily="49" charset="0"/>
                <a:hlinkClick r:id="rId2">
                  <a:extLst>
                    <a:ext uri="{A12FA001-AC4F-418D-AE19-62706E023703}">
                      <ahyp:hlinkClr xmlns:ahyp="http://schemas.microsoft.com/office/drawing/2018/hyperlinkcolor" val="tx"/>
                    </a:ext>
                  </a:extLst>
                </a:hlinkClick>
              </a:rPr>
              <a:t>https://codeload.github.com/mdn/beginner-html-site-styled/zip/refs/heads/gh-pages</a:t>
            </a:r>
            <a:r>
              <a:rPr lang="en-IE" sz="1600" b="0" dirty="0">
                <a:solidFill>
                  <a:srgbClr val="6A9955"/>
                </a:solidFill>
                <a:effectLst/>
                <a:latin typeface="Menlo" panose="020B0609030804020204" pitchFamily="49" charset="0"/>
              </a:rPr>
              <a:t> --&gt;</a:t>
            </a:r>
            <a:endParaRPr lang="en-IE" sz="1600" b="0" dirty="0">
              <a:solidFill>
                <a:srgbClr val="CCCCCC"/>
              </a:solidFill>
              <a:effectLst/>
              <a:latin typeface="Menlo" panose="020B0609030804020204" pitchFamily="49" charset="0"/>
            </a:endParaRPr>
          </a:p>
          <a:p>
            <a:endParaRPr lang="en-IE" sz="1600" dirty="0"/>
          </a:p>
        </p:txBody>
      </p:sp>
    </p:spTree>
    <p:extLst>
      <p:ext uri="{BB962C8B-B14F-4D97-AF65-F5344CB8AC3E}">
        <p14:creationId xmlns:p14="http://schemas.microsoft.com/office/powerpoint/2010/main" val="748664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344FC1C-64F2-7753-EA07-2BCFB4862357}"/>
              </a:ext>
            </a:extLst>
          </p:cNvPr>
          <p:cNvPicPr>
            <a:picLocks noChangeAspect="1"/>
          </p:cNvPicPr>
          <p:nvPr/>
        </p:nvPicPr>
        <p:blipFill rotWithShape="1">
          <a:blip r:embed="rId2"/>
          <a:srcRect r="28443"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BEB8BA-04E7-59E6-12E6-F13F95637C00}"/>
              </a:ext>
            </a:extLst>
          </p:cNvPr>
          <p:cNvSpPr>
            <a:spLocks noGrp="1"/>
          </p:cNvSpPr>
          <p:nvPr>
            <p:ph type="title"/>
          </p:nvPr>
        </p:nvSpPr>
        <p:spPr>
          <a:xfrm>
            <a:off x="838200" y="365125"/>
            <a:ext cx="7155730" cy="1899912"/>
          </a:xfrm>
        </p:spPr>
        <p:txBody>
          <a:bodyPr>
            <a:normAutofit/>
          </a:bodyPr>
          <a:lstStyle/>
          <a:p>
            <a:r>
              <a:rPr lang="en-IE" sz="3700" dirty="0"/>
              <a:t>Browser APIs – DOM (Document Object Model) API</a:t>
            </a:r>
          </a:p>
        </p:txBody>
      </p:sp>
      <p:sp>
        <p:nvSpPr>
          <p:cNvPr id="3" name="Content Placeholder 2">
            <a:extLst>
              <a:ext uri="{FF2B5EF4-FFF2-40B4-BE49-F238E27FC236}">
                <a16:creationId xmlns:a16="http://schemas.microsoft.com/office/drawing/2014/main" id="{6EA8617A-0390-BC8D-5A79-E7905F30F15B}"/>
              </a:ext>
            </a:extLst>
          </p:cNvPr>
          <p:cNvSpPr>
            <a:spLocks noGrp="1"/>
          </p:cNvSpPr>
          <p:nvPr>
            <p:ph idx="1"/>
          </p:nvPr>
        </p:nvSpPr>
        <p:spPr>
          <a:xfrm>
            <a:off x="838200" y="2434201"/>
            <a:ext cx="5883111" cy="3742762"/>
          </a:xfrm>
        </p:spPr>
        <p:txBody>
          <a:bodyPr>
            <a:normAutofit/>
          </a:bodyPr>
          <a:lstStyle/>
          <a:p>
            <a:r>
              <a:rPr lang="en-IE" sz="2000" dirty="0"/>
              <a:t>Allows you to manipulate HTML and CSS — creating, removing and changing HTML, dynamically applying new styles to your page, etc. </a:t>
            </a:r>
          </a:p>
          <a:p>
            <a:r>
              <a:rPr lang="en-IE" sz="2000" dirty="0"/>
              <a:t>Every time you see a popup window appear on a page or some new content displayed, for example, that's the DOM in action</a:t>
            </a:r>
          </a:p>
        </p:txBody>
      </p:sp>
    </p:spTree>
    <p:extLst>
      <p:ext uri="{BB962C8B-B14F-4D97-AF65-F5344CB8AC3E}">
        <p14:creationId xmlns:p14="http://schemas.microsoft.com/office/powerpoint/2010/main" val="3654638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39E065-B2C2-8758-38FE-AF87E81E4129}"/>
              </a:ext>
            </a:extLst>
          </p:cNvPr>
          <p:cNvSpPr>
            <a:spLocks noGrp="1"/>
          </p:cNvSpPr>
          <p:nvPr>
            <p:ph type="title"/>
          </p:nvPr>
        </p:nvSpPr>
        <p:spPr>
          <a:xfrm>
            <a:off x="838200" y="698643"/>
            <a:ext cx="5243394" cy="2225532"/>
          </a:xfrm>
        </p:spPr>
        <p:txBody>
          <a:bodyPr anchor="t">
            <a:normAutofit/>
          </a:bodyPr>
          <a:lstStyle/>
          <a:p>
            <a:r>
              <a:rPr lang="en-IE" sz="5600"/>
              <a:t>Browser APIs – Fetch API</a:t>
            </a:r>
          </a:p>
        </p:txBody>
      </p:sp>
      <p:cxnSp>
        <p:nvCxnSpPr>
          <p:cNvPr id="11"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047D676E-9636-6345-077A-29ED2058FB39}"/>
              </a:ext>
            </a:extLst>
          </p:cNvPr>
          <p:cNvPicPr>
            <a:picLocks noChangeAspect="1"/>
          </p:cNvPicPr>
          <p:nvPr/>
        </p:nvPicPr>
        <p:blipFill>
          <a:blip r:embed="rId2"/>
          <a:stretch>
            <a:fillRect/>
          </a:stretch>
        </p:blipFill>
        <p:spPr>
          <a:xfrm>
            <a:off x="838200" y="3877886"/>
            <a:ext cx="5243391" cy="1245305"/>
          </a:xfrm>
          <a:prstGeom prst="rect">
            <a:avLst/>
          </a:prstGeom>
        </p:spPr>
      </p:pic>
      <p:sp>
        <p:nvSpPr>
          <p:cNvPr id="3" name="Content Placeholder 2">
            <a:extLst>
              <a:ext uri="{FF2B5EF4-FFF2-40B4-BE49-F238E27FC236}">
                <a16:creationId xmlns:a16="http://schemas.microsoft.com/office/drawing/2014/main" id="{E4177B31-8977-102F-1252-2DD4C6543D89}"/>
              </a:ext>
            </a:extLst>
          </p:cNvPr>
          <p:cNvSpPr>
            <a:spLocks noGrp="1"/>
          </p:cNvSpPr>
          <p:nvPr>
            <p:ph idx="1"/>
          </p:nvPr>
        </p:nvSpPr>
        <p:spPr>
          <a:xfrm>
            <a:off x="6400804" y="879355"/>
            <a:ext cx="4952996" cy="5120755"/>
          </a:xfrm>
        </p:spPr>
        <p:txBody>
          <a:bodyPr anchor="ctr">
            <a:normAutofit/>
          </a:bodyPr>
          <a:lstStyle/>
          <a:p>
            <a:r>
              <a:rPr lang="en-IE" sz="2000" dirty="0">
                <a:solidFill>
                  <a:schemeClr val="tx1">
                    <a:alpha val="80000"/>
                  </a:schemeClr>
                </a:solidFill>
              </a:rPr>
              <a:t>APIs that fetch data from the server to update small sections of a webpage on their own are very commonly used. </a:t>
            </a:r>
          </a:p>
          <a:p>
            <a:r>
              <a:rPr lang="en-IE" sz="2000" dirty="0">
                <a:solidFill>
                  <a:schemeClr val="tx1">
                    <a:alpha val="80000"/>
                  </a:schemeClr>
                </a:solidFill>
              </a:rPr>
              <a:t>This seemingly small detail has had a huge impact on the performance and behaviour of sites — if you just need to update a stock listing or list of available new stories, doing it instantly without having to reload the whole entire page from the server can make the site or app feel much more responsive and "snappy". </a:t>
            </a:r>
          </a:p>
          <a:p>
            <a:r>
              <a:rPr lang="en-IE" sz="2000" dirty="0">
                <a:solidFill>
                  <a:schemeClr val="tx1">
                    <a:alpha val="80000"/>
                  </a:schemeClr>
                </a:solidFill>
              </a:rPr>
              <a:t>The main API used for this is the </a:t>
            </a:r>
            <a:r>
              <a:rPr lang="en-IE" sz="2000" dirty="0">
                <a:solidFill>
                  <a:schemeClr val="tx1">
                    <a:alpha val="80000"/>
                  </a:schemeClr>
                </a:solidFill>
                <a:hlinkClick r:id="rId3"/>
              </a:rPr>
              <a:t>Fetch API</a:t>
            </a:r>
            <a:endParaRPr lang="en-IE" sz="2000" dirty="0">
              <a:solidFill>
                <a:schemeClr val="tx1">
                  <a:alpha val="80000"/>
                </a:schemeClr>
              </a:solidFill>
            </a:endParaRPr>
          </a:p>
        </p:txBody>
      </p:sp>
    </p:spTree>
    <p:extLst>
      <p:ext uri="{BB962C8B-B14F-4D97-AF65-F5344CB8AC3E}">
        <p14:creationId xmlns:p14="http://schemas.microsoft.com/office/powerpoint/2010/main" val="615891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10403-74EB-2D93-A35B-CEEBAD9AF3E4}"/>
              </a:ext>
            </a:extLst>
          </p:cNvPr>
          <p:cNvSpPr>
            <a:spLocks noGrp="1"/>
          </p:cNvSpPr>
          <p:nvPr>
            <p:ph type="title"/>
          </p:nvPr>
        </p:nvSpPr>
        <p:spPr>
          <a:xfrm>
            <a:off x="838200" y="698643"/>
            <a:ext cx="5243394" cy="2225532"/>
          </a:xfrm>
        </p:spPr>
        <p:txBody>
          <a:bodyPr anchor="t">
            <a:normAutofit/>
          </a:bodyPr>
          <a:lstStyle/>
          <a:p>
            <a:r>
              <a:rPr lang="en-IE" sz="5600"/>
              <a:t>Browser APIs - Canvas</a:t>
            </a:r>
          </a:p>
        </p:txBody>
      </p:sp>
      <p:cxnSp>
        <p:nvCxnSpPr>
          <p:cNvPr id="11"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DDEE8D72-1C20-2CC6-8CCB-7DEC5C282C19}"/>
              </a:ext>
            </a:extLst>
          </p:cNvPr>
          <p:cNvSpPr>
            <a:spLocks noGrp="1"/>
          </p:cNvSpPr>
          <p:nvPr>
            <p:ph idx="1"/>
          </p:nvPr>
        </p:nvSpPr>
        <p:spPr>
          <a:xfrm>
            <a:off x="6575866" y="879355"/>
            <a:ext cx="4777934" cy="5120755"/>
          </a:xfrm>
        </p:spPr>
        <p:txBody>
          <a:bodyPr anchor="ctr">
            <a:normAutofit/>
          </a:bodyPr>
          <a:lstStyle/>
          <a:p>
            <a:r>
              <a:rPr lang="en-IE" sz="2000" dirty="0">
                <a:solidFill>
                  <a:schemeClr val="tx1">
                    <a:alpha val="80000"/>
                  </a:schemeClr>
                </a:solidFill>
              </a:rPr>
              <a:t>APIs for drawing and manipulating graphics are widely supported in browsers — the most popular ones are </a:t>
            </a:r>
            <a:r>
              <a:rPr lang="en-IE" sz="2000" dirty="0">
                <a:solidFill>
                  <a:schemeClr val="tx1">
                    <a:alpha val="80000"/>
                  </a:schemeClr>
                </a:solidFill>
                <a:hlinkClick r:id="rId2"/>
              </a:rPr>
              <a:t>Canvas</a:t>
            </a:r>
            <a:r>
              <a:rPr lang="en-IE" sz="2000" dirty="0">
                <a:solidFill>
                  <a:schemeClr val="tx1">
                    <a:alpha val="80000"/>
                  </a:schemeClr>
                </a:solidFill>
              </a:rPr>
              <a:t> and WebGL, which allow you to programmatically update the pixel data contained in an HTML &lt;canvas&gt; element to create 2D and 3D scenes. </a:t>
            </a:r>
          </a:p>
          <a:p>
            <a:r>
              <a:rPr lang="en-IE" sz="2000" dirty="0">
                <a:solidFill>
                  <a:schemeClr val="tx1">
                    <a:alpha val="80000"/>
                  </a:schemeClr>
                </a:solidFill>
              </a:rPr>
              <a:t>For example, you might draw shapes such as rectangles or circles, import an image onto the canvas, and apply a filter to it such as sepia or grayscale using the Canvas API.</a:t>
            </a:r>
          </a:p>
        </p:txBody>
      </p:sp>
      <p:pic>
        <p:nvPicPr>
          <p:cNvPr id="5" name="Picture 4">
            <a:extLst>
              <a:ext uri="{FF2B5EF4-FFF2-40B4-BE49-F238E27FC236}">
                <a16:creationId xmlns:a16="http://schemas.microsoft.com/office/drawing/2014/main" id="{6A283FE1-6636-1EB0-117A-CC219ADE6344}"/>
              </a:ext>
            </a:extLst>
          </p:cNvPr>
          <p:cNvPicPr>
            <a:picLocks noChangeAspect="1"/>
          </p:cNvPicPr>
          <p:nvPr/>
        </p:nvPicPr>
        <p:blipFill>
          <a:blip r:embed="rId3"/>
          <a:stretch>
            <a:fillRect/>
          </a:stretch>
        </p:blipFill>
        <p:spPr>
          <a:xfrm>
            <a:off x="714761" y="3379076"/>
            <a:ext cx="5246450" cy="3407621"/>
          </a:xfrm>
          <a:prstGeom prst="rect">
            <a:avLst/>
          </a:prstGeom>
        </p:spPr>
      </p:pic>
      <p:pic>
        <p:nvPicPr>
          <p:cNvPr id="6" name="Picture 5">
            <a:extLst>
              <a:ext uri="{FF2B5EF4-FFF2-40B4-BE49-F238E27FC236}">
                <a16:creationId xmlns:a16="http://schemas.microsoft.com/office/drawing/2014/main" id="{99DD5186-E83A-4093-EB37-6D81D7B3714C}"/>
              </a:ext>
            </a:extLst>
          </p:cNvPr>
          <p:cNvPicPr>
            <a:picLocks noChangeAspect="1"/>
          </p:cNvPicPr>
          <p:nvPr/>
        </p:nvPicPr>
        <p:blipFill>
          <a:blip r:embed="rId4"/>
          <a:stretch>
            <a:fillRect/>
          </a:stretch>
        </p:blipFill>
        <p:spPr>
          <a:xfrm>
            <a:off x="714761" y="2385478"/>
            <a:ext cx="5306875" cy="810209"/>
          </a:xfrm>
          <a:prstGeom prst="rect">
            <a:avLst/>
          </a:prstGeom>
        </p:spPr>
      </p:pic>
    </p:spTree>
    <p:extLst>
      <p:ext uri="{BB962C8B-B14F-4D97-AF65-F5344CB8AC3E}">
        <p14:creationId xmlns:p14="http://schemas.microsoft.com/office/powerpoint/2010/main" val="1944853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6F7957-5AAF-43AD-A45D-093A9C509C3E}"/>
              </a:ext>
            </a:extLst>
          </p:cNvPr>
          <p:cNvSpPr>
            <a:spLocks noGrp="1"/>
          </p:cNvSpPr>
          <p:nvPr>
            <p:ph type="title"/>
          </p:nvPr>
        </p:nvSpPr>
        <p:spPr>
          <a:xfrm>
            <a:off x="838200" y="698643"/>
            <a:ext cx="5243394" cy="2225532"/>
          </a:xfrm>
        </p:spPr>
        <p:txBody>
          <a:bodyPr anchor="t">
            <a:normAutofit/>
          </a:bodyPr>
          <a:lstStyle/>
          <a:p>
            <a:r>
              <a:rPr lang="en-IE" sz="5600"/>
              <a:t>Browser APIs - Geolocation</a:t>
            </a:r>
          </a:p>
        </p:txBody>
      </p:sp>
      <p:cxnSp>
        <p:nvCxnSpPr>
          <p:cNvPr id="11"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B45F4734-32AB-6D39-3947-3C03FDD5717E}"/>
              </a:ext>
            </a:extLst>
          </p:cNvPr>
          <p:cNvSpPr>
            <a:spLocks noGrp="1"/>
          </p:cNvSpPr>
          <p:nvPr>
            <p:ph idx="1"/>
          </p:nvPr>
        </p:nvSpPr>
        <p:spPr>
          <a:xfrm>
            <a:off x="7229042" y="879355"/>
            <a:ext cx="4124758" cy="5120755"/>
          </a:xfrm>
        </p:spPr>
        <p:txBody>
          <a:bodyPr anchor="ctr">
            <a:normAutofit/>
          </a:bodyPr>
          <a:lstStyle/>
          <a:p>
            <a:r>
              <a:rPr lang="en-IE" sz="2000" dirty="0">
                <a:solidFill>
                  <a:schemeClr val="tx1">
                    <a:alpha val="80000"/>
                  </a:schemeClr>
                </a:solidFill>
              </a:rPr>
              <a:t>Device APIs enable you to interact with device hardware: for example, accessing the device GPS to find the user's position using the </a:t>
            </a:r>
            <a:r>
              <a:rPr lang="en-IE" sz="2000" dirty="0">
                <a:solidFill>
                  <a:schemeClr val="tx1">
                    <a:alpha val="80000"/>
                  </a:schemeClr>
                </a:solidFill>
                <a:hlinkClick r:id="rId2"/>
              </a:rPr>
              <a:t>Geolocation API.</a:t>
            </a:r>
            <a:endParaRPr lang="en-IE" sz="2000" dirty="0">
              <a:solidFill>
                <a:schemeClr val="tx1">
                  <a:alpha val="80000"/>
                </a:schemeClr>
              </a:solidFill>
            </a:endParaRPr>
          </a:p>
        </p:txBody>
      </p:sp>
      <p:pic>
        <p:nvPicPr>
          <p:cNvPr id="5" name="Picture 4">
            <a:extLst>
              <a:ext uri="{FF2B5EF4-FFF2-40B4-BE49-F238E27FC236}">
                <a16:creationId xmlns:a16="http://schemas.microsoft.com/office/drawing/2014/main" id="{560E0DF3-468D-FA7C-55A3-E08A4C40EBFF}"/>
              </a:ext>
            </a:extLst>
          </p:cNvPr>
          <p:cNvPicPr>
            <a:picLocks noChangeAspect="1"/>
          </p:cNvPicPr>
          <p:nvPr/>
        </p:nvPicPr>
        <p:blipFill>
          <a:blip r:embed="rId3"/>
          <a:stretch>
            <a:fillRect/>
          </a:stretch>
        </p:blipFill>
        <p:spPr>
          <a:xfrm>
            <a:off x="851712" y="2715532"/>
            <a:ext cx="5812587" cy="1218294"/>
          </a:xfrm>
          <a:prstGeom prst="rect">
            <a:avLst/>
          </a:prstGeom>
        </p:spPr>
      </p:pic>
      <p:pic>
        <p:nvPicPr>
          <p:cNvPr id="6" name="Picture 5">
            <a:extLst>
              <a:ext uri="{FF2B5EF4-FFF2-40B4-BE49-F238E27FC236}">
                <a16:creationId xmlns:a16="http://schemas.microsoft.com/office/drawing/2014/main" id="{8ADBB918-3162-D3F0-D5F4-281DAA97B9E1}"/>
              </a:ext>
            </a:extLst>
          </p:cNvPr>
          <p:cNvPicPr>
            <a:picLocks noChangeAspect="1"/>
          </p:cNvPicPr>
          <p:nvPr/>
        </p:nvPicPr>
        <p:blipFill>
          <a:blip r:embed="rId4"/>
          <a:stretch>
            <a:fillRect/>
          </a:stretch>
        </p:blipFill>
        <p:spPr>
          <a:xfrm>
            <a:off x="851712" y="5036889"/>
            <a:ext cx="5812582" cy="1131574"/>
          </a:xfrm>
          <a:prstGeom prst="rect">
            <a:avLst/>
          </a:prstGeom>
        </p:spPr>
      </p:pic>
    </p:spTree>
    <p:extLst>
      <p:ext uri="{BB962C8B-B14F-4D97-AF65-F5344CB8AC3E}">
        <p14:creationId xmlns:p14="http://schemas.microsoft.com/office/powerpoint/2010/main" val="75822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6" name="Picture 2" descr=" create an image that shows a website under construction in a web browser, it should look as though it is being built using construction vehicles">
            <a:extLst>
              <a:ext uri="{FF2B5EF4-FFF2-40B4-BE49-F238E27FC236}">
                <a16:creationId xmlns:a16="http://schemas.microsoft.com/office/drawing/2014/main" id="{ECF8312C-ACDA-E87F-9E70-0A58854C26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75" r="1" b="16181"/>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103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035" name="Freeform: Shape 103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037" name="Freeform: Shape 103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C8DF14DF-1948-D899-B69C-276CBB1435D6}"/>
              </a:ext>
            </a:extLst>
          </p:cNvPr>
          <p:cNvSpPr>
            <a:spLocks noGrp="1"/>
          </p:cNvSpPr>
          <p:nvPr>
            <p:ph idx="1"/>
          </p:nvPr>
        </p:nvSpPr>
        <p:spPr>
          <a:xfrm>
            <a:off x="7106022" y="2768314"/>
            <a:ext cx="5128181" cy="1803685"/>
          </a:xfrm>
        </p:spPr>
        <p:txBody>
          <a:bodyPr>
            <a:noAutofit/>
          </a:bodyPr>
          <a:lstStyle/>
          <a:p>
            <a:pPr marL="0" indent="0">
              <a:buNone/>
            </a:pPr>
            <a:r>
              <a:rPr lang="en-IE" sz="1600" dirty="0">
                <a:solidFill>
                  <a:schemeClr val="bg2">
                    <a:lumMod val="25000"/>
                  </a:schemeClr>
                </a:solidFill>
              </a:rPr>
              <a:t>We interact with all these APIs with JavaScript</a:t>
            </a:r>
          </a:p>
          <a:p>
            <a:pPr marL="0" indent="0">
              <a:buNone/>
            </a:pPr>
            <a:endParaRPr lang="en-IE" sz="1600" dirty="0">
              <a:solidFill>
                <a:schemeClr val="bg2">
                  <a:lumMod val="25000"/>
                </a:schemeClr>
              </a:solidFill>
            </a:endParaRPr>
          </a:p>
          <a:p>
            <a:pPr marL="0" indent="0">
              <a:buNone/>
            </a:pPr>
            <a:r>
              <a:rPr lang="en-IE" sz="1600" dirty="0">
                <a:solidFill>
                  <a:schemeClr val="bg2">
                    <a:lumMod val="25000"/>
                  </a:schemeClr>
                </a:solidFill>
              </a:rPr>
              <a:t>Let’s dive into that in the next section</a:t>
            </a:r>
          </a:p>
          <a:p>
            <a:pPr marL="0" indent="0">
              <a:buNone/>
            </a:pPr>
            <a:endParaRPr lang="en-IE" sz="1600" dirty="0">
              <a:solidFill>
                <a:schemeClr val="bg2">
                  <a:lumMod val="25000"/>
                </a:schemeClr>
              </a:solidFill>
            </a:endParaRPr>
          </a:p>
          <a:p>
            <a:pPr marL="0" indent="0">
              <a:buNone/>
            </a:pPr>
            <a:r>
              <a:rPr lang="en-IE" sz="1600" dirty="0">
                <a:solidFill>
                  <a:schemeClr val="bg2">
                    <a:lumMod val="25000"/>
                  </a:schemeClr>
                </a:solidFill>
              </a:rPr>
              <a:t>For more information on Browser APIs </a:t>
            </a:r>
            <a:r>
              <a:rPr lang="en-IE" sz="1600" dirty="0">
                <a:solidFill>
                  <a:schemeClr val="bg2">
                    <a:lumMod val="25000"/>
                  </a:schemeClr>
                </a:solidFill>
                <a:sym typeface="Wingdings" pitchFamily="2" charset="2"/>
              </a:rPr>
              <a:t></a:t>
            </a:r>
            <a:r>
              <a:rPr lang="en-IE" sz="1600" dirty="0">
                <a:solidFill>
                  <a:schemeClr val="bg2">
                    <a:lumMod val="25000"/>
                  </a:schemeClr>
                </a:solidFill>
              </a:rPr>
              <a:t> </a:t>
            </a:r>
            <a:r>
              <a:rPr lang="en-IE" sz="1600" dirty="0">
                <a:solidFill>
                  <a:schemeClr val="bg2">
                    <a:lumMod val="25000"/>
                  </a:schemeClr>
                </a:solidFill>
                <a:hlinkClick r:id="rId3">
                  <a:extLst>
                    <a:ext uri="{A12FA001-AC4F-418D-AE19-62706E023703}">
                      <ahyp:hlinkClr xmlns:ahyp="http://schemas.microsoft.com/office/drawing/2018/hyperlinkcolor" val="tx"/>
                    </a:ext>
                  </a:extLst>
                </a:hlinkClick>
              </a:rPr>
              <a:t>MDN</a:t>
            </a:r>
            <a:endParaRPr lang="en-IE" sz="1600" dirty="0">
              <a:solidFill>
                <a:schemeClr val="bg2">
                  <a:lumMod val="25000"/>
                </a:schemeClr>
              </a:solidFill>
            </a:endParaRPr>
          </a:p>
          <a:p>
            <a:pPr marL="0" indent="0">
              <a:buNone/>
            </a:pPr>
            <a:endParaRPr lang="en-IE" sz="1600" dirty="0">
              <a:solidFill>
                <a:schemeClr val="bg2">
                  <a:lumMod val="25000"/>
                </a:schemeClr>
              </a:solidFill>
            </a:endParaRPr>
          </a:p>
        </p:txBody>
      </p:sp>
    </p:spTree>
    <p:extLst>
      <p:ext uri="{BB962C8B-B14F-4D97-AF65-F5344CB8AC3E}">
        <p14:creationId xmlns:p14="http://schemas.microsoft.com/office/powerpoint/2010/main" val="3232400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53AB6-1AA5-6316-8483-A3C68B55EB8D}"/>
              </a:ext>
            </a:extLst>
          </p:cNvPr>
          <p:cNvPicPr>
            <a:picLocks noChangeAspect="1"/>
          </p:cNvPicPr>
          <p:nvPr/>
        </p:nvPicPr>
        <p:blipFill>
          <a:blip r:embed="rId2"/>
          <a:stretch>
            <a:fillRect/>
          </a:stretch>
        </p:blipFill>
        <p:spPr>
          <a:xfrm>
            <a:off x="2917171" y="500956"/>
            <a:ext cx="9234864" cy="5856087"/>
          </a:xfrm>
          <a:prstGeom prst="rect">
            <a:avLst/>
          </a:prstGeom>
        </p:spPr>
      </p:pic>
      <p:pic>
        <p:nvPicPr>
          <p:cNvPr id="5" name="Picture 4">
            <a:extLst>
              <a:ext uri="{FF2B5EF4-FFF2-40B4-BE49-F238E27FC236}">
                <a16:creationId xmlns:a16="http://schemas.microsoft.com/office/drawing/2014/main" id="{CD47E098-055A-3F93-281A-F6A7FA71CE0A}"/>
              </a:ext>
            </a:extLst>
          </p:cNvPr>
          <p:cNvPicPr>
            <a:picLocks noChangeAspect="1"/>
          </p:cNvPicPr>
          <p:nvPr/>
        </p:nvPicPr>
        <p:blipFill>
          <a:blip r:embed="rId3"/>
          <a:stretch>
            <a:fillRect/>
          </a:stretch>
        </p:blipFill>
        <p:spPr>
          <a:xfrm>
            <a:off x="132523" y="1835426"/>
            <a:ext cx="2635074" cy="3187148"/>
          </a:xfrm>
          <a:prstGeom prst="rect">
            <a:avLst/>
          </a:prstGeom>
        </p:spPr>
      </p:pic>
    </p:spTree>
    <p:extLst>
      <p:ext uri="{BB962C8B-B14F-4D97-AF65-F5344CB8AC3E}">
        <p14:creationId xmlns:p14="http://schemas.microsoft.com/office/powerpoint/2010/main" val="2105200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1CC67CCC-145D-5F19-B8C9-8670FFA078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6F252A-3437-D87F-A38A-E4779A8CE66D}"/>
              </a:ext>
            </a:extLst>
          </p:cNvPr>
          <p:cNvSpPr txBox="1"/>
          <p:nvPr/>
        </p:nvSpPr>
        <p:spPr>
          <a:xfrm>
            <a:off x="1540907" y="359922"/>
            <a:ext cx="9110186" cy="369332"/>
          </a:xfrm>
          <a:prstGeom prst="rect">
            <a:avLst/>
          </a:prstGeom>
          <a:noFill/>
        </p:spPr>
        <p:txBody>
          <a:bodyPr wrap="none" rtlCol="0">
            <a:spAutoFit/>
          </a:bodyPr>
          <a:lstStyle/>
          <a:p>
            <a:r>
              <a:rPr lang="en-IE" b="0" dirty="0" err="1">
                <a:solidFill>
                  <a:srgbClr val="9CDCFE"/>
                </a:solidFill>
                <a:effectLst/>
                <a:latin typeface="Menlo" panose="020B0609030804020204" pitchFamily="49" charset="0"/>
              </a:rPr>
              <a:t>document</a:t>
            </a:r>
            <a:r>
              <a:rPr lang="en-IE" b="0" dirty="0" err="1">
                <a:solidFill>
                  <a:srgbClr val="D4D4D4"/>
                </a:solidFill>
                <a:effectLst/>
                <a:latin typeface="Menlo" panose="020B0609030804020204" pitchFamily="49" charset="0"/>
              </a:rPr>
              <a:t>.</a:t>
            </a:r>
            <a:r>
              <a:rPr lang="en-IE" b="0" dirty="0" err="1">
                <a:solidFill>
                  <a:srgbClr val="DCDCAA"/>
                </a:solidFill>
                <a:effectLst/>
                <a:latin typeface="Menlo" panose="020B0609030804020204" pitchFamily="49" charset="0"/>
              </a:rPr>
              <a:t>querySelector</a:t>
            </a:r>
            <a:r>
              <a:rPr lang="en-IE" b="0" dirty="0">
                <a:solidFill>
                  <a:srgbClr val="D4D4D4"/>
                </a:solidFill>
                <a:effectLst/>
                <a:latin typeface="Menlo" panose="020B0609030804020204" pitchFamily="49" charset="0"/>
              </a:rPr>
              <a:t>(</a:t>
            </a:r>
            <a:r>
              <a:rPr lang="en-IE" b="0" dirty="0">
                <a:solidFill>
                  <a:srgbClr val="CE9178"/>
                </a:solidFill>
                <a:effectLst/>
                <a:latin typeface="Menlo" panose="020B0609030804020204" pitchFamily="49" charset="0"/>
              </a:rPr>
              <a:t>"h1"</a:t>
            </a:r>
            <a:r>
              <a:rPr lang="en-IE" b="0" dirty="0">
                <a:solidFill>
                  <a:srgbClr val="D4D4D4"/>
                </a:solidFill>
                <a:effectLst/>
                <a:latin typeface="Menlo" panose="020B0609030804020204" pitchFamily="49" charset="0"/>
              </a:rPr>
              <a:t>).</a:t>
            </a:r>
            <a:r>
              <a:rPr lang="en-IE" b="0" dirty="0" err="1">
                <a:solidFill>
                  <a:srgbClr val="9CDCFE"/>
                </a:solidFill>
                <a:effectLst/>
                <a:latin typeface="Menlo" panose="020B0609030804020204" pitchFamily="49" charset="0"/>
              </a:rPr>
              <a:t>innerHTML</a:t>
            </a:r>
            <a:r>
              <a:rPr lang="en-IE" b="0" dirty="0">
                <a:solidFill>
                  <a:srgbClr val="D4D4D4"/>
                </a:solidFill>
                <a:effectLst/>
                <a:latin typeface="Menlo" panose="020B0609030804020204" pitchFamily="49" charset="0"/>
              </a:rPr>
              <a:t> = </a:t>
            </a:r>
            <a:r>
              <a:rPr lang="en-IE" b="0" dirty="0">
                <a:solidFill>
                  <a:srgbClr val="CE9178"/>
                </a:solidFill>
                <a:effectLst/>
                <a:latin typeface="Menlo" panose="020B0609030804020204" pitchFamily="49" charset="0"/>
              </a:rPr>
              <a:t>"JavaScript is Cooler"</a:t>
            </a:r>
            <a:r>
              <a:rPr lang="en-IE" b="0" dirty="0">
                <a:solidFill>
                  <a:srgbClr val="D4D4D4"/>
                </a:solidFill>
                <a:effectLst/>
                <a:latin typeface="Menlo" panose="020B0609030804020204" pitchFamily="49" charset="0"/>
              </a:rPr>
              <a:t>;</a:t>
            </a:r>
            <a:endParaRPr lang="en-IE" b="0" dirty="0">
              <a:solidFill>
                <a:srgbClr val="CCCCCC"/>
              </a:solidFill>
              <a:effectLst/>
              <a:latin typeface="Menlo" panose="020B0609030804020204" pitchFamily="49" charset="0"/>
            </a:endParaRPr>
          </a:p>
        </p:txBody>
      </p:sp>
      <p:pic>
        <p:nvPicPr>
          <p:cNvPr id="7" name="Picture 6">
            <a:extLst>
              <a:ext uri="{FF2B5EF4-FFF2-40B4-BE49-F238E27FC236}">
                <a16:creationId xmlns:a16="http://schemas.microsoft.com/office/drawing/2014/main" id="{8DFE7370-C36F-567B-38F9-78BF873E7D96}"/>
              </a:ext>
            </a:extLst>
          </p:cNvPr>
          <p:cNvPicPr>
            <a:picLocks noChangeAspect="1"/>
          </p:cNvPicPr>
          <p:nvPr/>
        </p:nvPicPr>
        <p:blipFill>
          <a:blip r:embed="rId2"/>
          <a:stretch>
            <a:fillRect/>
          </a:stretch>
        </p:blipFill>
        <p:spPr>
          <a:xfrm>
            <a:off x="540496" y="866943"/>
            <a:ext cx="11111007" cy="5631135"/>
          </a:xfrm>
          <a:prstGeom prst="rect">
            <a:avLst/>
          </a:prstGeom>
        </p:spPr>
      </p:pic>
    </p:spTree>
    <p:extLst>
      <p:ext uri="{BB962C8B-B14F-4D97-AF65-F5344CB8AC3E}">
        <p14:creationId xmlns:p14="http://schemas.microsoft.com/office/powerpoint/2010/main" val="4146697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37D9852A-08DA-2CA9-05A7-0320F91AC5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7ACAF4-1B6A-D72D-84BD-C8782F7C697E}"/>
              </a:ext>
            </a:extLst>
          </p:cNvPr>
          <p:cNvSpPr txBox="1"/>
          <p:nvPr/>
        </p:nvSpPr>
        <p:spPr>
          <a:xfrm>
            <a:off x="1540907" y="359922"/>
            <a:ext cx="9110186" cy="369332"/>
          </a:xfrm>
          <a:prstGeom prst="rect">
            <a:avLst/>
          </a:prstGeom>
          <a:noFill/>
        </p:spPr>
        <p:txBody>
          <a:bodyPr wrap="none" rtlCol="0">
            <a:spAutoFit/>
          </a:bodyPr>
          <a:lstStyle/>
          <a:p>
            <a:r>
              <a:rPr lang="en-IE" b="0" dirty="0" err="1">
                <a:solidFill>
                  <a:srgbClr val="9CDCFE"/>
                </a:solidFill>
                <a:effectLst/>
                <a:latin typeface="Menlo" panose="020B0609030804020204" pitchFamily="49" charset="0"/>
              </a:rPr>
              <a:t>document</a:t>
            </a:r>
            <a:r>
              <a:rPr lang="en-IE" b="0" dirty="0" err="1">
                <a:solidFill>
                  <a:srgbClr val="D4D4D4"/>
                </a:solidFill>
                <a:effectLst/>
                <a:latin typeface="Menlo" panose="020B0609030804020204" pitchFamily="49" charset="0"/>
              </a:rPr>
              <a:t>.</a:t>
            </a:r>
            <a:r>
              <a:rPr lang="en-IE" b="0" dirty="0" err="1">
                <a:solidFill>
                  <a:srgbClr val="DCDCAA"/>
                </a:solidFill>
                <a:effectLst/>
                <a:latin typeface="Menlo" panose="020B0609030804020204" pitchFamily="49" charset="0"/>
              </a:rPr>
              <a:t>querySelector</a:t>
            </a:r>
            <a:r>
              <a:rPr lang="en-IE" b="0" dirty="0">
                <a:solidFill>
                  <a:srgbClr val="D4D4D4"/>
                </a:solidFill>
                <a:effectLst/>
                <a:latin typeface="Menlo" panose="020B0609030804020204" pitchFamily="49" charset="0"/>
              </a:rPr>
              <a:t>(</a:t>
            </a:r>
            <a:r>
              <a:rPr lang="en-IE" b="0" dirty="0">
                <a:solidFill>
                  <a:srgbClr val="CE9178"/>
                </a:solidFill>
                <a:effectLst/>
                <a:latin typeface="Menlo" panose="020B0609030804020204" pitchFamily="49" charset="0"/>
              </a:rPr>
              <a:t>"h1"</a:t>
            </a:r>
            <a:r>
              <a:rPr lang="en-IE" b="0" dirty="0">
                <a:solidFill>
                  <a:srgbClr val="D4D4D4"/>
                </a:solidFill>
                <a:effectLst/>
                <a:latin typeface="Menlo" panose="020B0609030804020204" pitchFamily="49" charset="0"/>
              </a:rPr>
              <a:t>).</a:t>
            </a:r>
            <a:r>
              <a:rPr lang="en-IE" b="0" dirty="0" err="1">
                <a:solidFill>
                  <a:srgbClr val="9CDCFE"/>
                </a:solidFill>
                <a:effectLst/>
                <a:latin typeface="Menlo" panose="020B0609030804020204" pitchFamily="49" charset="0"/>
              </a:rPr>
              <a:t>innerHTML</a:t>
            </a:r>
            <a:r>
              <a:rPr lang="en-IE" b="0" dirty="0">
                <a:solidFill>
                  <a:srgbClr val="D4D4D4"/>
                </a:solidFill>
                <a:effectLst/>
                <a:latin typeface="Menlo" panose="020B0609030804020204" pitchFamily="49" charset="0"/>
              </a:rPr>
              <a:t> = </a:t>
            </a:r>
            <a:r>
              <a:rPr lang="en-IE" b="0" dirty="0">
                <a:solidFill>
                  <a:srgbClr val="CE9178"/>
                </a:solidFill>
                <a:effectLst/>
                <a:latin typeface="Menlo" panose="020B0609030804020204" pitchFamily="49" charset="0"/>
              </a:rPr>
              <a:t>"JavaScript is Cooler"</a:t>
            </a:r>
            <a:r>
              <a:rPr lang="en-IE" b="0" dirty="0">
                <a:solidFill>
                  <a:srgbClr val="D4D4D4"/>
                </a:solidFill>
                <a:effectLst/>
                <a:latin typeface="Menlo" panose="020B0609030804020204" pitchFamily="49" charset="0"/>
              </a:rPr>
              <a:t>;</a:t>
            </a:r>
            <a:endParaRPr lang="en-IE"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3C754A1A-1065-F818-D237-3AEAC3094C8A}"/>
              </a:ext>
            </a:extLst>
          </p:cNvPr>
          <p:cNvSpPr txBox="1"/>
          <p:nvPr/>
        </p:nvSpPr>
        <p:spPr>
          <a:xfrm>
            <a:off x="2357861" y="6420256"/>
            <a:ext cx="7476277" cy="369332"/>
          </a:xfrm>
          <a:prstGeom prst="rect">
            <a:avLst/>
          </a:prstGeom>
          <a:noFill/>
        </p:spPr>
        <p:txBody>
          <a:bodyPr wrap="none" rtlCol="0">
            <a:spAutoFit/>
          </a:bodyPr>
          <a:lstStyle/>
          <a:p>
            <a:r>
              <a:rPr lang="en-IE" dirty="0">
                <a:solidFill>
                  <a:schemeClr val="bg1"/>
                </a:solidFill>
                <a:hlinkClick r:id="rId2">
                  <a:extLst>
                    <a:ext uri="{A12FA001-AC4F-418D-AE19-62706E023703}">
                      <ahyp:hlinkClr xmlns:ahyp="http://schemas.microsoft.com/office/drawing/2018/hyperlinkcolor" val="tx"/>
                    </a:ext>
                  </a:extLst>
                </a:hlinkClick>
              </a:rPr>
              <a:t>https://developer.mozilla.org/en-US/docs/Web/API/Document/querySelector</a:t>
            </a:r>
            <a:r>
              <a:rPr lang="en-IE" dirty="0">
                <a:solidFill>
                  <a:schemeClr val="bg1"/>
                </a:solidFill>
              </a:rPr>
              <a:t> </a:t>
            </a:r>
          </a:p>
        </p:txBody>
      </p:sp>
      <p:pic>
        <p:nvPicPr>
          <p:cNvPr id="7" name="Picture 6">
            <a:extLst>
              <a:ext uri="{FF2B5EF4-FFF2-40B4-BE49-F238E27FC236}">
                <a16:creationId xmlns:a16="http://schemas.microsoft.com/office/drawing/2014/main" id="{C5B4ED72-1E8A-34D0-6774-45A428600B04}"/>
              </a:ext>
            </a:extLst>
          </p:cNvPr>
          <p:cNvPicPr>
            <a:picLocks noChangeAspect="1"/>
          </p:cNvPicPr>
          <p:nvPr/>
        </p:nvPicPr>
        <p:blipFill>
          <a:blip r:embed="rId3"/>
          <a:stretch>
            <a:fillRect/>
          </a:stretch>
        </p:blipFill>
        <p:spPr>
          <a:xfrm>
            <a:off x="1191414" y="856349"/>
            <a:ext cx="9809169" cy="5436812"/>
          </a:xfrm>
          <a:prstGeom prst="rect">
            <a:avLst/>
          </a:prstGeom>
        </p:spPr>
      </p:pic>
    </p:spTree>
    <p:extLst>
      <p:ext uri="{BB962C8B-B14F-4D97-AF65-F5344CB8AC3E}">
        <p14:creationId xmlns:p14="http://schemas.microsoft.com/office/powerpoint/2010/main" val="287890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61D74D09-DA9D-3EAF-607D-84A0A2FE0C8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BB300AE-44A5-4AAC-7498-9BE6793CF697}"/>
              </a:ext>
            </a:extLst>
          </p:cNvPr>
          <p:cNvSpPr txBox="1"/>
          <p:nvPr/>
        </p:nvSpPr>
        <p:spPr>
          <a:xfrm>
            <a:off x="1540907" y="359922"/>
            <a:ext cx="9110186" cy="369332"/>
          </a:xfrm>
          <a:prstGeom prst="rect">
            <a:avLst/>
          </a:prstGeom>
          <a:noFill/>
        </p:spPr>
        <p:txBody>
          <a:bodyPr wrap="none" rtlCol="0">
            <a:spAutoFit/>
          </a:bodyPr>
          <a:lstStyle/>
          <a:p>
            <a:r>
              <a:rPr lang="en-IE" b="0" dirty="0" err="1">
                <a:solidFill>
                  <a:srgbClr val="9CDCFE"/>
                </a:solidFill>
                <a:effectLst/>
                <a:latin typeface="Menlo" panose="020B0609030804020204" pitchFamily="49" charset="0"/>
              </a:rPr>
              <a:t>document</a:t>
            </a:r>
            <a:r>
              <a:rPr lang="en-IE" b="0" dirty="0" err="1">
                <a:solidFill>
                  <a:srgbClr val="D4D4D4"/>
                </a:solidFill>
                <a:effectLst/>
                <a:latin typeface="Menlo" panose="020B0609030804020204" pitchFamily="49" charset="0"/>
              </a:rPr>
              <a:t>.</a:t>
            </a:r>
            <a:r>
              <a:rPr lang="en-IE" b="0" dirty="0" err="1">
                <a:solidFill>
                  <a:srgbClr val="DCDCAA"/>
                </a:solidFill>
                <a:effectLst/>
                <a:latin typeface="Menlo" panose="020B0609030804020204" pitchFamily="49" charset="0"/>
              </a:rPr>
              <a:t>querySelector</a:t>
            </a:r>
            <a:r>
              <a:rPr lang="en-IE" b="0" dirty="0">
                <a:solidFill>
                  <a:srgbClr val="D4D4D4"/>
                </a:solidFill>
                <a:effectLst/>
                <a:latin typeface="Menlo" panose="020B0609030804020204" pitchFamily="49" charset="0"/>
              </a:rPr>
              <a:t>(</a:t>
            </a:r>
            <a:r>
              <a:rPr lang="en-IE" b="0" dirty="0">
                <a:solidFill>
                  <a:srgbClr val="CE9178"/>
                </a:solidFill>
                <a:effectLst/>
                <a:latin typeface="Menlo" panose="020B0609030804020204" pitchFamily="49" charset="0"/>
              </a:rPr>
              <a:t>"h1"</a:t>
            </a:r>
            <a:r>
              <a:rPr lang="en-IE" b="0" dirty="0">
                <a:solidFill>
                  <a:srgbClr val="D4D4D4"/>
                </a:solidFill>
                <a:effectLst/>
                <a:latin typeface="Menlo" panose="020B0609030804020204" pitchFamily="49" charset="0"/>
              </a:rPr>
              <a:t>).</a:t>
            </a:r>
            <a:r>
              <a:rPr lang="en-IE" b="0" dirty="0" err="1">
                <a:solidFill>
                  <a:srgbClr val="9CDCFE"/>
                </a:solidFill>
                <a:effectLst/>
                <a:latin typeface="Menlo" panose="020B0609030804020204" pitchFamily="49" charset="0"/>
              </a:rPr>
              <a:t>innerHTML</a:t>
            </a:r>
            <a:r>
              <a:rPr lang="en-IE" b="0" dirty="0">
                <a:solidFill>
                  <a:srgbClr val="D4D4D4"/>
                </a:solidFill>
                <a:effectLst/>
                <a:latin typeface="Menlo" panose="020B0609030804020204" pitchFamily="49" charset="0"/>
              </a:rPr>
              <a:t> = </a:t>
            </a:r>
            <a:r>
              <a:rPr lang="en-IE" b="0" dirty="0">
                <a:solidFill>
                  <a:srgbClr val="CE9178"/>
                </a:solidFill>
                <a:effectLst/>
                <a:latin typeface="Menlo" panose="020B0609030804020204" pitchFamily="49" charset="0"/>
              </a:rPr>
              <a:t>"JavaScript is Cooler"</a:t>
            </a:r>
            <a:r>
              <a:rPr lang="en-IE" b="0" dirty="0">
                <a:solidFill>
                  <a:srgbClr val="D4D4D4"/>
                </a:solidFill>
                <a:effectLst/>
                <a:latin typeface="Menlo" panose="020B0609030804020204" pitchFamily="49" charset="0"/>
              </a:rPr>
              <a:t>;</a:t>
            </a:r>
            <a:endParaRPr lang="en-IE"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CC55CB35-635B-3D25-2378-C81CE65D415B}"/>
              </a:ext>
            </a:extLst>
          </p:cNvPr>
          <p:cNvSpPr txBox="1"/>
          <p:nvPr/>
        </p:nvSpPr>
        <p:spPr>
          <a:xfrm>
            <a:off x="2357861" y="6420256"/>
            <a:ext cx="7476277" cy="369332"/>
          </a:xfrm>
          <a:prstGeom prst="rect">
            <a:avLst/>
          </a:prstGeom>
          <a:noFill/>
        </p:spPr>
        <p:txBody>
          <a:bodyPr wrap="none" rtlCol="0">
            <a:spAutoFit/>
          </a:bodyPr>
          <a:lstStyle/>
          <a:p>
            <a:r>
              <a:rPr lang="en-IE" dirty="0">
                <a:solidFill>
                  <a:schemeClr val="bg1"/>
                </a:solidFill>
                <a:hlinkClick r:id="rId2">
                  <a:extLst>
                    <a:ext uri="{A12FA001-AC4F-418D-AE19-62706E023703}">
                      <ahyp:hlinkClr xmlns:ahyp="http://schemas.microsoft.com/office/drawing/2018/hyperlinkcolor" val="tx"/>
                    </a:ext>
                  </a:extLst>
                </a:hlinkClick>
              </a:rPr>
              <a:t>https://developer.mozilla.org/en-US/docs/Web/API/Document/querySelector</a:t>
            </a:r>
            <a:r>
              <a:rPr lang="en-IE" dirty="0">
                <a:solidFill>
                  <a:schemeClr val="bg1"/>
                </a:solidFill>
              </a:rPr>
              <a:t> </a:t>
            </a:r>
          </a:p>
        </p:txBody>
      </p:sp>
      <p:pic>
        <p:nvPicPr>
          <p:cNvPr id="3" name="Picture 2">
            <a:extLst>
              <a:ext uri="{FF2B5EF4-FFF2-40B4-BE49-F238E27FC236}">
                <a16:creationId xmlns:a16="http://schemas.microsoft.com/office/drawing/2014/main" id="{C9FA5DF9-E500-F9A2-2574-7547CEDCAFCF}"/>
              </a:ext>
            </a:extLst>
          </p:cNvPr>
          <p:cNvPicPr>
            <a:picLocks noChangeAspect="1"/>
          </p:cNvPicPr>
          <p:nvPr/>
        </p:nvPicPr>
        <p:blipFill>
          <a:blip r:embed="rId3"/>
          <a:stretch>
            <a:fillRect/>
          </a:stretch>
        </p:blipFill>
        <p:spPr>
          <a:xfrm>
            <a:off x="614011" y="905844"/>
            <a:ext cx="10963977" cy="5261492"/>
          </a:xfrm>
          <a:prstGeom prst="rect">
            <a:avLst/>
          </a:prstGeom>
        </p:spPr>
      </p:pic>
    </p:spTree>
    <p:extLst>
      <p:ext uri="{BB962C8B-B14F-4D97-AF65-F5344CB8AC3E}">
        <p14:creationId xmlns:p14="http://schemas.microsoft.com/office/powerpoint/2010/main" val="103307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FBC32695-3089-C394-E89A-98F7E148E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DDC211-8CA0-AE93-F210-F6F64DFDDB2E}"/>
              </a:ext>
            </a:extLst>
          </p:cNvPr>
          <p:cNvSpPr txBox="1"/>
          <p:nvPr/>
        </p:nvSpPr>
        <p:spPr>
          <a:xfrm>
            <a:off x="1540907" y="359922"/>
            <a:ext cx="9110186" cy="369332"/>
          </a:xfrm>
          <a:prstGeom prst="rect">
            <a:avLst/>
          </a:prstGeom>
          <a:noFill/>
        </p:spPr>
        <p:txBody>
          <a:bodyPr wrap="none" rtlCol="0">
            <a:spAutoFit/>
          </a:bodyPr>
          <a:lstStyle/>
          <a:p>
            <a:r>
              <a:rPr lang="en-IE" b="0" dirty="0" err="1">
                <a:solidFill>
                  <a:srgbClr val="9CDCFE"/>
                </a:solidFill>
                <a:effectLst/>
                <a:latin typeface="Menlo" panose="020B0609030804020204" pitchFamily="49" charset="0"/>
              </a:rPr>
              <a:t>document</a:t>
            </a:r>
            <a:r>
              <a:rPr lang="en-IE" b="0" dirty="0" err="1">
                <a:solidFill>
                  <a:srgbClr val="D4D4D4"/>
                </a:solidFill>
                <a:effectLst/>
                <a:latin typeface="Menlo" panose="020B0609030804020204" pitchFamily="49" charset="0"/>
              </a:rPr>
              <a:t>.</a:t>
            </a:r>
            <a:r>
              <a:rPr lang="en-IE" b="0" dirty="0" err="1">
                <a:solidFill>
                  <a:srgbClr val="DCDCAA"/>
                </a:solidFill>
                <a:effectLst/>
                <a:latin typeface="Menlo" panose="020B0609030804020204" pitchFamily="49" charset="0"/>
              </a:rPr>
              <a:t>querySelector</a:t>
            </a:r>
            <a:r>
              <a:rPr lang="en-IE" b="0" dirty="0">
                <a:solidFill>
                  <a:srgbClr val="D4D4D4"/>
                </a:solidFill>
                <a:effectLst/>
                <a:latin typeface="Menlo" panose="020B0609030804020204" pitchFamily="49" charset="0"/>
              </a:rPr>
              <a:t>(</a:t>
            </a:r>
            <a:r>
              <a:rPr lang="en-IE" b="0" dirty="0">
                <a:solidFill>
                  <a:srgbClr val="CE9178"/>
                </a:solidFill>
                <a:effectLst/>
                <a:latin typeface="Menlo" panose="020B0609030804020204" pitchFamily="49" charset="0"/>
              </a:rPr>
              <a:t>"h1"</a:t>
            </a:r>
            <a:r>
              <a:rPr lang="en-IE" b="0" dirty="0">
                <a:solidFill>
                  <a:srgbClr val="D4D4D4"/>
                </a:solidFill>
                <a:effectLst/>
                <a:latin typeface="Menlo" panose="020B0609030804020204" pitchFamily="49" charset="0"/>
              </a:rPr>
              <a:t>).</a:t>
            </a:r>
            <a:r>
              <a:rPr lang="en-IE" b="0" dirty="0" err="1">
                <a:solidFill>
                  <a:srgbClr val="9CDCFE"/>
                </a:solidFill>
                <a:effectLst/>
                <a:latin typeface="Menlo" panose="020B0609030804020204" pitchFamily="49" charset="0"/>
              </a:rPr>
              <a:t>innerHTML</a:t>
            </a:r>
            <a:r>
              <a:rPr lang="en-IE" b="0" dirty="0">
                <a:solidFill>
                  <a:srgbClr val="D4D4D4"/>
                </a:solidFill>
                <a:effectLst/>
                <a:latin typeface="Menlo" panose="020B0609030804020204" pitchFamily="49" charset="0"/>
              </a:rPr>
              <a:t> = </a:t>
            </a:r>
            <a:r>
              <a:rPr lang="en-IE" b="0" dirty="0">
                <a:solidFill>
                  <a:srgbClr val="CE9178"/>
                </a:solidFill>
                <a:effectLst/>
                <a:latin typeface="Menlo" panose="020B0609030804020204" pitchFamily="49" charset="0"/>
              </a:rPr>
              <a:t>"JavaScript is Cooler"</a:t>
            </a:r>
            <a:r>
              <a:rPr lang="en-IE" b="0" dirty="0">
                <a:solidFill>
                  <a:srgbClr val="D4D4D4"/>
                </a:solidFill>
                <a:effectLst/>
                <a:latin typeface="Menlo" panose="020B0609030804020204" pitchFamily="49" charset="0"/>
              </a:rPr>
              <a:t>;</a:t>
            </a:r>
            <a:endParaRPr lang="en-IE"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D59E87DB-0884-A2E7-FF38-BF6FEE5659BE}"/>
              </a:ext>
            </a:extLst>
          </p:cNvPr>
          <p:cNvSpPr txBox="1"/>
          <p:nvPr/>
        </p:nvSpPr>
        <p:spPr>
          <a:xfrm>
            <a:off x="2357861" y="6420256"/>
            <a:ext cx="7476277" cy="369332"/>
          </a:xfrm>
          <a:prstGeom prst="rect">
            <a:avLst/>
          </a:prstGeom>
          <a:noFill/>
        </p:spPr>
        <p:txBody>
          <a:bodyPr wrap="none" rtlCol="0">
            <a:spAutoFit/>
          </a:bodyPr>
          <a:lstStyle/>
          <a:p>
            <a:r>
              <a:rPr lang="en-IE" dirty="0">
                <a:solidFill>
                  <a:schemeClr val="bg1"/>
                </a:solidFill>
                <a:hlinkClick r:id="rId2">
                  <a:extLst>
                    <a:ext uri="{A12FA001-AC4F-418D-AE19-62706E023703}">
                      <ahyp:hlinkClr xmlns:ahyp="http://schemas.microsoft.com/office/drawing/2018/hyperlinkcolor" val="tx"/>
                    </a:ext>
                  </a:extLst>
                </a:hlinkClick>
              </a:rPr>
              <a:t>https://developer.mozilla.org/en-US/docs/Web/API/Document/querySelector</a:t>
            </a:r>
            <a:r>
              <a:rPr lang="en-IE" dirty="0">
                <a:solidFill>
                  <a:schemeClr val="bg1"/>
                </a:solidFill>
              </a:rPr>
              <a:t> </a:t>
            </a:r>
          </a:p>
        </p:txBody>
      </p:sp>
      <p:pic>
        <p:nvPicPr>
          <p:cNvPr id="4" name="Picture 3">
            <a:extLst>
              <a:ext uri="{FF2B5EF4-FFF2-40B4-BE49-F238E27FC236}">
                <a16:creationId xmlns:a16="http://schemas.microsoft.com/office/drawing/2014/main" id="{57AE171D-E867-1DFE-3FA7-62908BC1D018}"/>
              </a:ext>
            </a:extLst>
          </p:cNvPr>
          <p:cNvPicPr>
            <a:picLocks noChangeAspect="1"/>
          </p:cNvPicPr>
          <p:nvPr/>
        </p:nvPicPr>
        <p:blipFill>
          <a:blip r:embed="rId3"/>
          <a:stretch>
            <a:fillRect/>
          </a:stretch>
        </p:blipFill>
        <p:spPr>
          <a:xfrm>
            <a:off x="1875352" y="843410"/>
            <a:ext cx="8441293" cy="5462689"/>
          </a:xfrm>
          <a:prstGeom prst="rect">
            <a:avLst/>
          </a:prstGeom>
        </p:spPr>
      </p:pic>
    </p:spTree>
    <p:extLst>
      <p:ext uri="{BB962C8B-B14F-4D97-AF65-F5344CB8AC3E}">
        <p14:creationId xmlns:p14="http://schemas.microsoft.com/office/powerpoint/2010/main" val="3133801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1426ED29-29EB-074E-D090-B7948DF0B22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72427EA-5119-88A5-B2BE-3A95C99F6AC7}"/>
              </a:ext>
            </a:extLst>
          </p:cNvPr>
          <p:cNvSpPr txBox="1"/>
          <p:nvPr/>
        </p:nvSpPr>
        <p:spPr>
          <a:xfrm>
            <a:off x="1540907" y="359922"/>
            <a:ext cx="9110186" cy="369332"/>
          </a:xfrm>
          <a:prstGeom prst="rect">
            <a:avLst/>
          </a:prstGeom>
          <a:noFill/>
        </p:spPr>
        <p:txBody>
          <a:bodyPr wrap="none" rtlCol="0">
            <a:spAutoFit/>
          </a:bodyPr>
          <a:lstStyle/>
          <a:p>
            <a:r>
              <a:rPr lang="en-IE" b="0" dirty="0" err="1">
                <a:solidFill>
                  <a:srgbClr val="9CDCFE"/>
                </a:solidFill>
                <a:effectLst/>
                <a:latin typeface="Menlo" panose="020B0609030804020204" pitchFamily="49" charset="0"/>
              </a:rPr>
              <a:t>document</a:t>
            </a:r>
            <a:r>
              <a:rPr lang="en-IE" b="0" dirty="0" err="1">
                <a:solidFill>
                  <a:srgbClr val="D4D4D4"/>
                </a:solidFill>
                <a:effectLst/>
                <a:latin typeface="Menlo" panose="020B0609030804020204" pitchFamily="49" charset="0"/>
              </a:rPr>
              <a:t>.</a:t>
            </a:r>
            <a:r>
              <a:rPr lang="en-IE" b="0" dirty="0" err="1">
                <a:solidFill>
                  <a:srgbClr val="DCDCAA"/>
                </a:solidFill>
                <a:effectLst/>
                <a:latin typeface="Menlo" panose="020B0609030804020204" pitchFamily="49" charset="0"/>
              </a:rPr>
              <a:t>querySelector</a:t>
            </a:r>
            <a:r>
              <a:rPr lang="en-IE" b="0" dirty="0">
                <a:solidFill>
                  <a:srgbClr val="D4D4D4"/>
                </a:solidFill>
                <a:effectLst/>
                <a:latin typeface="Menlo" panose="020B0609030804020204" pitchFamily="49" charset="0"/>
              </a:rPr>
              <a:t>(</a:t>
            </a:r>
            <a:r>
              <a:rPr lang="en-IE" b="0" dirty="0">
                <a:solidFill>
                  <a:srgbClr val="CE9178"/>
                </a:solidFill>
                <a:effectLst/>
                <a:latin typeface="Menlo" panose="020B0609030804020204" pitchFamily="49" charset="0"/>
              </a:rPr>
              <a:t>"h1"</a:t>
            </a:r>
            <a:r>
              <a:rPr lang="en-IE" b="0" dirty="0">
                <a:solidFill>
                  <a:srgbClr val="D4D4D4"/>
                </a:solidFill>
                <a:effectLst/>
                <a:latin typeface="Menlo" panose="020B0609030804020204" pitchFamily="49" charset="0"/>
              </a:rPr>
              <a:t>).</a:t>
            </a:r>
            <a:r>
              <a:rPr lang="en-IE" b="0" dirty="0" err="1">
                <a:solidFill>
                  <a:srgbClr val="9CDCFE"/>
                </a:solidFill>
                <a:effectLst/>
                <a:latin typeface="Menlo" panose="020B0609030804020204" pitchFamily="49" charset="0"/>
              </a:rPr>
              <a:t>innerHTML</a:t>
            </a:r>
            <a:r>
              <a:rPr lang="en-IE" b="0" dirty="0">
                <a:solidFill>
                  <a:srgbClr val="D4D4D4"/>
                </a:solidFill>
                <a:effectLst/>
                <a:latin typeface="Menlo" panose="020B0609030804020204" pitchFamily="49" charset="0"/>
              </a:rPr>
              <a:t> = </a:t>
            </a:r>
            <a:r>
              <a:rPr lang="en-IE" b="0" dirty="0">
                <a:solidFill>
                  <a:srgbClr val="CE9178"/>
                </a:solidFill>
                <a:effectLst/>
                <a:latin typeface="Menlo" panose="020B0609030804020204" pitchFamily="49" charset="0"/>
              </a:rPr>
              <a:t>"JavaScript is Cooler"</a:t>
            </a:r>
            <a:r>
              <a:rPr lang="en-IE" b="0" dirty="0">
                <a:solidFill>
                  <a:srgbClr val="D4D4D4"/>
                </a:solidFill>
                <a:effectLst/>
                <a:latin typeface="Menlo" panose="020B0609030804020204" pitchFamily="49" charset="0"/>
              </a:rPr>
              <a:t>;</a:t>
            </a:r>
            <a:endParaRPr lang="en-IE"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0898E725-8E50-46D4-7062-C2064E13EBA7}"/>
              </a:ext>
            </a:extLst>
          </p:cNvPr>
          <p:cNvSpPr txBox="1"/>
          <p:nvPr/>
        </p:nvSpPr>
        <p:spPr>
          <a:xfrm>
            <a:off x="2357861" y="6420256"/>
            <a:ext cx="7476277" cy="369332"/>
          </a:xfrm>
          <a:prstGeom prst="rect">
            <a:avLst/>
          </a:prstGeom>
          <a:noFill/>
        </p:spPr>
        <p:txBody>
          <a:bodyPr wrap="none" rtlCol="0">
            <a:spAutoFit/>
          </a:bodyPr>
          <a:lstStyle/>
          <a:p>
            <a:r>
              <a:rPr lang="en-IE" dirty="0">
                <a:solidFill>
                  <a:schemeClr val="bg1"/>
                </a:solidFill>
                <a:hlinkClick r:id="rId2">
                  <a:extLst>
                    <a:ext uri="{A12FA001-AC4F-418D-AE19-62706E023703}">
                      <ahyp:hlinkClr xmlns:ahyp="http://schemas.microsoft.com/office/drawing/2018/hyperlinkcolor" val="tx"/>
                    </a:ext>
                  </a:extLst>
                </a:hlinkClick>
              </a:rPr>
              <a:t>https://developer.mozilla.org/en-US/docs/Web/API/Document/querySelector</a:t>
            </a:r>
            <a:r>
              <a:rPr lang="en-IE" dirty="0">
                <a:solidFill>
                  <a:schemeClr val="bg1"/>
                </a:solidFill>
              </a:rPr>
              <a:t> </a:t>
            </a:r>
          </a:p>
        </p:txBody>
      </p:sp>
      <p:pic>
        <p:nvPicPr>
          <p:cNvPr id="3" name="Picture 2">
            <a:extLst>
              <a:ext uri="{FF2B5EF4-FFF2-40B4-BE49-F238E27FC236}">
                <a16:creationId xmlns:a16="http://schemas.microsoft.com/office/drawing/2014/main" id="{BAB92C84-1225-C2B9-A010-7AB56FEE4E51}"/>
              </a:ext>
            </a:extLst>
          </p:cNvPr>
          <p:cNvPicPr>
            <a:picLocks noChangeAspect="1"/>
          </p:cNvPicPr>
          <p:nvPr/>
        </p:nvPicPr>
        <p:blipFill>
          <a:blip r:embed="rId3"/>
          <a:stretch>
            <a:fillRect/>
          </a:stretch>
        </p:blipFill>
        <p:spPr>
          <a:xfrm>
            <a:off x="1540907" y="823952"/>
            <a:ext cx="9192638" cy="5501605"/>
          </a:xfrm>
          <a:prstGeom prst="rect">
            <a:avLst/>
          </a:prstGeom>
        </p:spPr>
      </p:pic>
    </p:spTree>
    <p:extLst>
      <p:ext uri="{BB962C8B-B14F-4D97-AF65-F5344CB8AC3E}">
        <p14:creationId xmlns:p14="http://schemas.microsoft.com/office/powerpoint/2010/main" val="3125356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1958</TotalTime>
  <Words>1933</Words>
  <Application>Microsoft Macintosh PowerPoint</Application>
  <PresentationFormat>Widescreen</PresentationFormat>
  <Paragraphs>149</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Meiryo</vt:lpstr>
      <vt:lpstr>Arial</vt:lpstr>
      <vt:lpstr>Calibri</vt:lpstr>
      <vt:lpstr>Calibri Light</vt:lpstr>
      <vt:lpstr>Menlo</vt:lpstr>
      <vt:lpstr>Wingdings</vt:lpstr>
      <vt:lpstr>Office Theme</vt:lpstr>
      <vt:lpstr>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Back</vt:lpstr>
      <vt:lpstr>HTML defines the Structure of your Web Page</vt:lpstr>
      <vt:lpstr>CSS is responsible for the Presentation and Styling of that Structure </vt:lpstr>
      <vt:lpstr>JavaScript adds Behaviour and Dynamism to your Web Page</vt:lpstr>
      <vt:lpstr>PowerPoint Presentation</vt:lpstr>
      <vt:lpstr>PowerPoint Presentation</vt:lpstr>
      <vt:lpstr>PowerPoint Presentation</vt:lpstr>
      <vt:lpstr>PowerPoint Presentation</vt:lpstr>
      <vt:lpstr>Client-side web APIs</vt:lpstr>
      <vt:lpstr>What is an API?</vt:lpstr>
      <vt:lpstr>PowerPoint Presentation</vt:lpstr>
      <vt:lpstr>I thought an API was a Web Service or REST Endpoint?</vt:lpstr>
      <vt:lpstr>Browser APIs – DOM (Document Object Model) API</vt:lpstr>
      <vt:lpstr>Browser APIs – Fetch API</vt:lpstr>
      <vt:lpstr>Browser APIs - Canvas</vt:lpstr>
      <vt:lpstr>Browser APIs - Geolocation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Rellis</dc:creator>
  <cp:lastModifiedBy>John Rellis</cp:lastModifiedBy>
  <cp:revision>20</cp:revision>
  <dcterms:created xsi:type="dcterms:W3CDTF">2024-02-09T10:50:22Z</dcterms:created>
  <dcterms:modified xsi:type="dcterms:W3CDTF">2024-02-23T11:38:24Z</dcterms:modified>
</cp:coreProperties>
</file>